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4"/>
  </p:notesMasterIdLst>
  <p:sldIdLst>
    <p:sldId id="256" r:id="rId3"/>
    <p:sldId id="383" r:id="rId4"/>
    <p:sldId id="278" r:id="rId5"/>
    <p:sldId id="283" r:id="rId6"/>
    <p:sldId id="284" r:id="rId7"/>
    <p:sldId id="394" r:id="rId8"/>
    <p:sldId id="392" r:id="rId9"/>
    <p:sldId id="280" r:id="rId10"/>
    <p:sldId id="296" r:id="rId11"/>
    <p:sldId id="382" r:id="rId12"/>
    <p:sldId id="281" r:id="rId13"/>
    <p:sldId id="299" r:id="rId14"/>
    <p:sldId id="384" r:id="rId15"/>
    <p:sldId id="395" r:id="rId16"/>
    <p:sldId id="287" r:id="rId17"/>
    <p:sldId id="289" r:id="rId18"/>
    <p:sldId id="291" r:id="rId19"/>
    <p:sldId id="290" r:id="rId20"/>
    <p:sldId id="286" r:id="rId21"/>
    <p:sldId id="292" r:id="rId22"/>
    <p:sldId id="294" r:id="rId23"/>
    <p:sldId id="288" r:id="rId24"/>
    <p:sldId id="295" r:id="rId25"/>
    <p:sldId id="282" r:id="rId26"/>
    <p:sldId id="386" r:id="rId27"/>
    <p:sldId id="387" r:id="rId28"/>
    <p:sldId id="388" r:id="rId29"/>
    <p:sldId id="389" r:id="rId30"/>
    <p:sldId id="390" r:id="rId31"/>
    <p:sldId id="391" r:id="rId32"/>
    <p:sldId id="396" r:id="rId3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6279" autoAdjust="0"/>
  </p:normalViewPr>
  <p:slideViewPr>
    <p:cSldViewPr snapToGrid="0" showGuides="1">
      <p:cViewPr varScale="1">
        <p:scale>
          <a:sx n="72" d="100"/>
          <a:sy n="72" d="100"/>
        </p:scale>
        <p:origin x="84" y="846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F410-CA5D-4E0B-AF6A-9E5FFBD8FED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DB45-AB61-48E3-A2C5-A06B07366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고정 </a:t>
            </a:r>
            <a:r>
              <a:rPr lang="ko-KR" altLang="en-US" dirty="0" err="1"/>
              <a:t>스텟의</a:t>
            </a:r>
            <a:r>
              <a:rPr lang="ko-KR" altLang="en-US" dirty="0"/>
              <a:t> 경우 스테이지를 공략하며 얻은 제화를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8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고급 몬스터 이상 등급의 몬스터를 통해 무기를 획득할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4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1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51089"/>
            <a:ext cx="6858000" cy="773880"/>
          </a:xfrm>
          <a:prstGeom prst="rect">
            <a:avLst/>
          </a:prstGeo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58898"/>
            <a:ext cx="6858000" cy="4010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8BB30961-D062-4C3E-A1E7-9B05A62B4C2F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7AA7F028-65D6-49D6-9A3D-3C3702C25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1EE959A-48AF-4159-855E-251F1DED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00F7B53B-231C-4CE4-98D7-E831792758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66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48F780EC-B47E-406F-9CD5-C570E4DD4D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48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FA1ABEBD-60C5-4498-9585-D5421E930B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3629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769F7B-650F-46AE-9013-9FD01C19291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ACDF9CF-92B0-4333-93CF-B14FE25BD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72731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18EF6-9FB1-478B-91A7-1ECFD929CCF8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9">
            <a:extLst>
              <a:ext uri="{FF2B5EF4-FFF2-40B4-BE49-F238E27FC236}">
                <a16:creationId xmlns:a16="http://schemas.microsoft.com/office/drawing/2014/main" id="{F8B72F1E-7C5A-474D-9E06-F776D0A3A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2696218-A3DE-459E-9E5B-136DFFAEE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DEBF5467-E389-4AE2-9589-C67F51C5F9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665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DE423243-997B-44B0-9F30-B2E62EE332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48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FFDD0299-F149-49B7-9F66-6E7C68336F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3629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8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CD5D7-46A4-4E92-B512-DD5179FC77F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DBD22909-BA7A-4866-BA00-70BA8E1E72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2D2C1F-A389-4682-86AF-8120F51F1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54598EB2-91D5-424D-8581-48BAA5C04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66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1A982FE0-1DB6-4B25-A439-D03631CF36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482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82159F52-B8CC-408F-9A5C-28D24F356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3629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36D7B15-5481-45E3-9C9B-2866DDD7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0BA7A1FE-1557-485F-9E9C-E7A797EE8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266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62722293-853C-4AB0-BFA7-776A6C7C71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448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3" name="텍스트 개체 틀 12">
            <a:extLst>
              <a:ext uri="{FF2B5EF4-FFF2-40B4-BE49-F238E27FC236}">
                <a16:creationId xmlns:a16="http://schemas.microsoft.com/office/drawing/2014/main" id="{FB61177A-60FC-456B-83BB-B416A4228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36299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69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EE5C9D1E-9D74-4DBB-8807-0E266FFF23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id="{858F9899-E13C-42FF-A4FC-6CF2D0676C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24C10257-F8D2-440C-A948-D1D73B28EC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0BC38A0E-611F-40C4-81C8-D75BCC103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32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1F31E-A6EC-445E-BBE9-4EAA6A63CD1B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D7E3854C-5201-4C34-B9FC-F132D9A3D6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03588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6FB7D4-F6A6-4E3B-A87E-938AEABA2F3F}"/>
              </a:ext>
            </a:extLst>
          </p:cNvPr>
          <p:cNvSpPr/>
          <p:nvPr userDrawn="1"/>
        </p:nvSpPr>
        <p:spPr>
          <a:xfrm>
            <a:off x="0" y="1708879"/>
            <a:ext cx="9144000" cy="2443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3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40DFDF-A5AC-4515-A214-91BEFAE91AA9}"/>
              </a:ext>
            </a:extLst>
          </p:cNvPr>
          <p:cNvSpPr/>
          <p:nvPr userDrawn="1"/>
        </p:nvSpPr>
        <p:spPr>
          <a:xfrm>
            <a:off x="0" y="0"/>
            <a:ext cx="9144000" cy="4047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5FA99-B79B-4332-B1F8-37A9AAD1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_</a:t>
            </a:r>
            <a:r>
              <a:rPr lang="ko-KR" altLang="en-US" dirty="0"/>
              <a:t>개요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E69947-736C-424D-97EC-44C8CE8E6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정재호 </a:t>
            </a:r>
            <a:r>
              <a:rPr lang="en-US" altLang="ko-KR" sz="1800" dirty="0"/>
              <a:t>(???)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563734" y="-602734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문서를 최대한 갈아엎거나 꾸미지 말고 일단 내용부터 작성 할 것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5FCD8-0645-4EB1-99C4-F50ED75D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1437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A879E-AD87-41BD-A70D-7EB528CD29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72D7F-8FE3-48EA-90BA-DDBA0B0061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-573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916FA5-1872-4A26-94A2-5B7A23E6CD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74430C-73CD-4AB7-A615-17C13844C6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4DA1EE6-E0C0-45AD-BD58-6C63ECA65A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세계관 설정 </a:t>
            </a:r>
            <a:r>
              <a:rPr lang="en-US" altLang="ko-KR" dirty="0"/>
              <a:t>_ </a:t>
            </a:r>
            <a:r>
              <a:rPr lang="ko-KR" altLang="en-US" dirty="0"/>
              <a:t>주요 장치 소개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90F8D89D-2C1F-481C-994C-562427F8E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41572"/>
              </p:ext>
            </p:extLst>
          </p:nvPr>
        </p:nvGraphicFramePr>
        <p:xfrm>
          <a:off x="280987" y="1044575"/>
          <a:ext cx="8603933" cy="3816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397693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사건의 발단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게임을 플레이하는 주요 무대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게임내 중요한 제화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주인공은 돕는 박사만이 할 수 있는 기술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내 획득해야 하는 필수 제화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플레이에 직접 적으로 영향을 주는 요소 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정리가 죽어도 다시 살아날 수 있는 이유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상쇠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9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3444D-A054-4A3E-A37F-6E028FDF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889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6E2E4-1FFF-417E-A4F8-328F7ACC567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B3AE47-97B0-467F-BB37-9CB48EF251F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5C6887-2771-472E-86EF-13BDE5118E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429" y="-573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EAACD92-7AED-4A00-A22C-1492CDC94D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86B8634-74E0-4B97-B65D-7341468235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 컨셉 </a:t>
            </a:r>
            <a:r>
              <a:rPr lang="en-US" altLang="ko-KR" dirty="0"/>
              <a:t>_ </a:t>
            </a:r>
            <a:r>
              <a:rPr lang="ko-KR" altLang="en-US" dirty="0"/>
              <a:t>유저 캐릭터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82423F-7A78-45CD-8907-54BA63F542A0}"/>
              </a:ext>
            </a:extLst>
          </p:cNvPr>
          <p:cNvGrpSpPr/>
          <p:nvPr/>
        </p:nvGrpSpPr>
        <p:grpSpPr>
          <a:xfrm>
            <a:off x="929468" y="656335"/>
            <a:ext cx="6961172" cy="2927053"/>
            <a:chOff x="808429" y="755077"/>
            <a:chExt cx="7234159" cy="304184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962DFDD-9F0A-47A2-8744-B50A6C8E1FE8}"/>
                </a:ext>
              </a:extLst>
            </p:cNvPr>
            <p:cNvGrpSpPr/>
            <p:nvPr/>
          </p:nvGrpSpPr>
          <p:grpSpPr>
            <a:xfrm>
              <a:off x="5381434" y="813928"/>
              <a:ext cx="2661154" cy="2982989"/>
              <a:chOff x="7465235" y="1440341"/>
              <a:chExt cx="3548205" cy="3977318"/>
            </a:xfrm>
          </p:grpSpPr>
          <p:pic>
            <p:nvPicPr>
              <p:cNvPr id="9" name="Picture 2" descr=" ">
                <a:extLst>
                  <a:ext uri="{FF2B5EF4-FFF2-40B4-BE49-F238E27FC236}">
                    <a16:creationId xmlns:a16="http://schemas.microsoft.com/office/drawing/2014/main" id="{32BC82D9-5BE2-44BB-88E5-6387CA211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96" b="91049" l="10000" r="93774">
                            <a14:foregroundMark x1="37170" y1="37852" x2="33019" y2="42583"/>
                            <a14:foregroundMark x1="43962" y1="10486" x2="55660" y2="9591"/>
                            <a14:foregroundMark x1="55660" y1="9591" x2="62830" y2="15473"/>
                            <a14:foregroundMark x1="62830" y1="15473" x2="63208" y2="17519"/>
                            <a14:foregroundMark x1="59811" y1="10102" x2="54151" y2="8696"/>
                            <a14:foregroundMark x1="63396" y1="11125" x2="59811" y2="9591"/>
                            <a14:foregroundMark x1="50377" y1="12404" x2="46792" y2="21228"/>
                            <a14:foregroundMark x1="46792" y1="21228" x2="50189" y2="29668"/>
                            <a14:foregroundMark x1="50189" y1="29668" x2="51509" y2="30691"/>
                            <a14:foregroundMark x1="52075" y1="20205" x2="57170" y2="42967"/>
                            <a14:foregroundMark x1="57170" y1="42967" x2="62075" y2="52685"/>
                            <a14:foregroundMark x1="62075" y1="52685" x2="62264" y2="54348"/>
                            <a14:foregroundMark x1="53396" y1="38875" x2="46415" y2="51918"/>
                            <a14:foregroundMark x1="46415" y1="51918" x2="46415" y2="59591"/>
                            <a14:foregroundMark x1="46415" y1="59591" x2="50000" y2="65857"/>
                            <a14:foregroundMark x1="53396" y1="45013" x2="47547" y2="52685"/>
                            <a14:foregroundMark x1="47547" y1="52685" x2="45660" y2="66368"/>
                            <a14:foregroundMark x1="45660" y1="66368" x2="48491" y2="73146"/>
                            <a14:foregroundMark x1="48491" y1="73146" x2="54340" y2="75575"/>
                            <a14:foregroundMark x1="67358" y1="44629" x2="66981" y2="62532"/>
                            <a14:foregroundMark x1="66981" y1="62532" x2="55660" y2="82225"/>
                            <a14:foregroundMark x1="73019" y1="42839" x2="70566" y2="59719"/>
                            <a14:foregroundMark x1="70566" y1="59719" x2="64340" y2="69437"/>
                            <a14:foregroundMark x1="64340" y1="69437" x2="63585" y2="68670"/>
                            <a14:foregroundMark x1="73962" y1="38875" x2="78491" y2="45141"/>
                            <a14:foregroundMark x1="78491" y1="45141" x2="81132" y2="60997"/>
                            <a14:foregroundMark x1="81132" y1="60997" x2="76981" y2="73018"/>
                            <a14:foregroundMark x1="78302" y1="42711" x2="84340" y2="61765"/>
                            <a14:foregroundMark x1="84340" y1="61765" x2="83019" y2="77110"/>
                            <a14:foregroundMark x1="83019" y1="77110" x2="67736" y2="91432"/>
                            <a14:foregroundMark x1="77925" y1="31458" x2="88113" y2="37468"/>
                            <a14:foregroundMark x1="88113" y1="37468" x2="90755" y2="41176"/>
                            <a14:foregroundMark x1="84340" y1="34143" x2="75094" y2="28900"/>
                            <a14:foregroundMark x1="87736" y1="49233" x2="88491" y2="53197"/>
                            <a14:foregroundMark x1="89623" y1="45524" x2="91132" y2="53836"/>
                            <a14:foregroundMark x1="56226" y1="35550" x2="41698" y2="43862"/>
                            <a14:foregroundMark x1="41698" y1="43862" x2="38302" y2="53964"/>
                            <a14:foregroundMark x1="38302" y1="53964" x2="38868" y2="54604"/>
                            <a14:foregroundMark x1="46792" y1="34783" x2="35472" y2="38107"/>
                            <a14:foregroundMark x1="35472" y1="38107" x2="30000" y2="45780"/>
                            <a14:foregroundMark x1="30000" y1="45780" x2="30943" y2="46675"/>
                            <a14:foregroundMark x1="42642" y1="34271" x2="32830" y2="40153"/>
                            <a14:foregroundMark x1="32830" y1="40153" x2="33962" y2="41688"/>
                            <a14:foregroundMark x1="48113" y1="34655" x2="43585" y2="20077"/>
                            <a14:foregroundMark x1="45849" y1="25064" x2="41698" y2="18031"/>
                            <a14:foregroundMark x1="41698" y1="18031" x2="41321" y2="16113"/>
                            <a14:foregroundMark x1="41698" y1="24297" x2="40189" y2="16113"/>
                            <a14:foregroundMark x1="44528" y1="18159" x2="42264" y2="15729"/>
                            <a14:foregroundMark x1="41509" y1="14962" x2="41321" y2="19949"/>
                            <a14:foregroundMark x1="39811" y1="13299" x2="38679" y2="18670"/>
                            <a14:foregroundMark x1="39245" y1="12916" x2="39623" y2="20844"/>
                            <a14:foregroundMark x1="39623" y1="20844" x2="41321" y2="21228"/>
                            <a14:foregroundMark x1="39434" y1="15345" x2="46415" y2="19437"/>
                            <a14:foregroundMark x1="39623" y1="13043" x2="39623" y2="20332"/>
                            <a14:foregroundMark x1="39623" y1="20332" x2="43019" y2="20205"/>
                            <a14:foregroundMark x1="39057" y1="13811" x2="40000" y2="20077"/>
                            <a14:foregroundMark x1="38113" y1="11381" x2="38491" y2="16368"/>
                            <a14:foregroundMark x1="38302" y1="14194" x2="37358" y2="14962"/>
                            <a14:foregroundMark x1="37358" y1="14962" x2="38113" y2="14706"/>
                            <a14:foregroundMark x1="40189" y1="12788" x2="42642" y2="12148"/>
                            <a14:foregroundMark x1="44528" y1="11125" x2="50377" y2="9974"/>
                            <a14:foregroundMark x1="53019" y1="9207" x2="57170" y2="8951"/>
                            <a14:foregroundMark x1="58491" y1="9079" x2="59057" y2="12020"/>
                            <a14:foregroundMark x1="37736" y1="46931" x2="43585" y2="71995"/>
                            <a14:foregroundMark x1="36038" y1="50767" x2="37547" y2="68542"/>
                            <a14:foregroundMark x1="37547" y1="68542" x2="40755" y2="76215"/>
                            <a14:foregroundMark x1="40755" y1="76215" x2="41321" y2="76471"/>
                            <a14:foregroundMark x1="41132" y1="61509" x2="41698" y2="87852"/>
                            <a14:foregroundMark x1="40000" y1="67775" x2="39245" y2="89386"/>
                            <a14:foregroundMark x1="58491" y1="68414" x2="56038" y2="87468"/>
                            <a14:foregroundMark x1="39245" y1="60870" x2="25472" y2="52558"/>
                            <a14:foregroundMark x1="25472" y1="52558" x2="22642" y2="47698"/>
                            <a14:foregroundMark x1="34906" y1="60486" x2="24528" y2="56522"/>
                            <a14:foregroundMark x1="24528" y1="56522" x2="19434" y2="49105"/>
                            <a14:foregroundMark x1="33962" y1="40921" x2="27925" y2="32225"/>
                            <a14:foregroundMark x1="39623" y1="34271" x2="32264" y2="34271"/>
                            <a14:foregroundMark x1="43019" y1="33632" x2="33019" y2="33887"/>
                            <a14:foregroundMark x1="84528" y1="57161" x2="93208" y2="61125"/>
                            <a14:foregroundMark x1="93208" y1="61125" x2="93585" y2="65473"/>
                            <a14:foregroundMark x1="93774" y1="60486" x2="93019" y2="60486"/>
                            <a14:foregroundMark x1="40566" y1="21611" x2="36604" y2="16368"/>
                            <a14:foregroundMark x1="38302" y1="17008" x2="37170" y2="1355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7"/>
              <a:stretch/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7BF3C-2EDA-4B3F-8299-C78BBEA491FF}"/>
                  </a:ext>
                </a:extLst>
              </p:cNvPr>
              <p:cNvSpPr txBox="1"/>
              <p:nvPr/>
            </p:nvSpPr>
            <p:spPr>
              <a:xfrm>
                <a:off x="7465235" y="4771326"/>
                <a:ext cx="3214455" cy="639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튜토리얼 정리 디자인 컨셉</a:t>
                </a:r>
                <a:endParaRPr lang="en-US" altLang="ko-KR" sz="1200" dirty="0"/>
              </a:p>
              <a:p>
                <a:r>
                  <a:rPr lang="en-US" altLang="ko-KR" sz="1200" dirty="0"/>
                  <a:t>- &gt; </a:t>
                </a:r>
                <a:r>
                  <a:rPr lang="ko-KR" altLang="en-US" sz="1200" dirty="0"/>
                  <a:t>이후 정리 코스튬으로 활용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777F2FD-4012-4943-B839-ADE810AB6823}"/>
                  </a:ext>
                </a:extLst>
              </p:cNvPr>
              <p:cNvSpPr/>
              <p:nvPr/>
            </p:nvSpPr>
            <p:spPr>
              <a:xfrm>
                <a:off x="7465235" y="1440341"/>
                <a:ext cx="3548205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C311463-57C2-4436-9F18-5E949B9FDE33}"/>
                </a:ext>
              </a:extLst>
            </p:cNvPr>
            <p:cNvGrpSpPr/>
            <p:nvPr/>
          </p:nvGrpSpPr>
          <p:grpSpPr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8030FCE-3650-4C9B-B11F-B38B78D1254D}"/>
                  </a:ext>
                </a:extLst>
              </p:cNvPr>
              <p:cNvGrpSpPr/>
              <p:nvPr/>
            </p:nvGrpSpPr>
            <p:grpSpPr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18" name="그림 17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F919FCA0-B206-49AB-B0ED-626A031D65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961" b="90039" l="9872" r="89945">
                              <a14:foregroundMark x1="49543" y1="11643" x2="55759" y2="11514"/>
                              <a14:foregroundMark x1="65814" y1="88616" x2="70384" y2="900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4993" y="879231"/>
                  <a:ext cx="2449701" cy="3461826"/>
                </a:xfrm>
                <a:prstGeom prst="rect">
                  <a:avLst/>
                </a:prstGeom>
              </p:spPr>
            </p:pic>
            <p:pic>
              <p:nvPicPr>
                <p:cNvPr id="19" name="그림 18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2F96938C-4CC7-48AD-861D-AC0037E23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972" b="94920" l="9840" r="89894">
                              <a14:foregroundMark x1="47340" y1="11289" x2="51330" y2="12888"/>
                              <a14:foregroundMark x1="66888" y1="77799" x2="67154" y2="93979"/>
                              <a14:foregroundMark x1="38032" y1="68297" x2="35505" y2="87018"/>
                              <a14:foregroundMark x1="29521" y1="91063" x2="41356" y2="85701"/>
                              <a14:foregroundMark x1="41622" y1="84666" x2="41888" y2="87018"/>
                              <a14:foregroundMark x1="70479" y1="94920" x2="69947" y2="86830"/>
                              <a14:foregroundMark x1="41356" y1="88993" x2="32846" y2="90499"/>
                              <a14:foregroundMark x1="41223" y1="86265" x2="41356" y2="87770"/>
                              <a14:foregroundMark x1="67819" y1="19003" x2="69415" y2="1514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879231"/>
                  <a:ext cx="2449006" cy="3461826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F23143-2FF6-4E04-9D81-706D25537212}"/>
                  </a:ext>
                </a:extLst>
              </p:cNvPr>
              <p:cNvSpPr txBox="1"/>
              <p:nvPr/>
            </p:nvSpPr>
            <p:spPr>
              <a:xfrm>
                <a:off x="1912597" y="4681459"/>
                <a:ext cx="3232224" cy="41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50" dirty="0"/>
                  <a:t>메인 정리 기본 디자인 컨셉</a:t>
                </a:r>
              </a:p>
            </p:txBody>
          </p:sp>
          <p:pic>
            <p:nvPicPr>
              <p:cNvPr id="15" name="그림 14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3CB1758F-760B-407A-A07B-7A6CABD10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backgroundMark x1="33200" y1="26301" x2="48800" y2="31505"/>
                            <a14:backgroundMark x1="48800" y1="31505" x2="61600" y2="41210"/>
                            <a14:backgroundMark x1="61600" y1="41210" x2="69400" y2="56399"/>
                            <a14:backgroundMark x1="69400" y1="56399" x2="64600" y2="83685"/>
                            <a14:backgroundMark x1="64600" y1="83685" x2="48200" y2="89170"/>
                            <a14:backgroundMark x1="48200" y1="89170" x2="32000" y2="83826"/>
                            <a14:backgroundMark x1="32000" y1="83826" x2="14800" y2="87201"/>
                            <a14:backgroundMark x1="14800" y1="87201" x2="6800" y2="74543"/>
                            <a14:backgroundMark x1="6800" y1="74543" x2="7600" y2="39944"/>
                            <a14:backgroundMark x1="7600" y1="39944" x2="19600" y2="30380"/>
                            <a14:backgroundMark x1="19600" y1="30380" x2="33400" y2="26723"/>
                            <a14:backgroundMark x1="48800" y1="37834" x2="55000" y2="75949"/>
                            <a14:backgroundMark x1="55000" y1="75949" x2="40800" y2="83826"/>
                            <a14:backgroundMark x1="40800" y1="83826" x2="22400" y2="85795"/>
                            <a14:backgroundMark x1="22400" y1="85795" x2="4800" y2="81013"/>
                            <a14:backgroundMark x1="4800" y1="81013" x2="6400" y2="53727"/>
                            <a14:backgroundMark x1="6400" y1="53727" x2="11400" y2="41210"/>
                            <a14:backgroundMark x1="11400" y1="41210" x2="20400" y2="30520"/>
                            <a14:backgroundMark x1="20400" y1="30520" x2="37200" y2="27848"/>
                            <a14:backgroundMark x1="37200" y1="27848" x2="48000" y2="37975"/>
                            <a14:backgroundMark x1="48000" y1="37975" x2="48800" y2="382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6" r="35859" b="14698"/>
              <a:stretch/>
            </p:blipFill>
            <p:spPr>
              <a:xfrm>
                <a:off x="5643527" y="1759627"/>
                <a:ext cx="1660839" cy="2228850"/>
              </a:xfrm>
              <a:prstGeom prst="rect">
                <a:avLst/>
              </a:prstGeom>
            </p:spPr>
          </p:pic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1348CC81-71A4-4AD5-9DE6-4E6E7B0F6A75}"/>
                  </a:ext>
                </a:extLst>
              </p:cNvPr>
              <p:cNvSpPr/>
              <p:nvPr/>
            </p:nvSpPr>
            <p:spPr>
              <a:xfrm>
                <a:off x="5074465" y="2578776"/>
                <a:ext cx="809625" cy="619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85A2D9-C095-4C11-BB97-9D302E33A703}"/>
                  </a:ext>
                </a:extLst>
              </p:cNvPr>
              <p:cNvSpPr/>
              <p:nvPr/>
            </p:nvSpPr>
            <p:spPr>
              <a:xfrm>
                <a:off x="1912597" y="1298101"/>
                <a:ext cx="5113257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8F816F8-56B7-4E2B-A235-F7A6CD32C923}"/>
              </a:ext>
            </a:extLst>
          </p:cNvPr>
          <p:cNvSpPr txBox="1"/>
          <p:nvPr/>
        </p:nvSpPr>
        <p:spPr>
          <a:xfrm>
            <a:off x="4059234" y="2830325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SD</a:t>
            </a:r>
            <a:r>
              <a:rPr lang="ko-KR" altLang="en-US" sz="1350" dirty="0"/>
              <a:t> 화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3689B86-E91E-410F-9109-93B2041DA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312618"/>
              </p:ext>
            </p:extLst>
          </p:nvPr>
        </p:nvGraphicFramePr>
        <p:xfrm>
          <a:off x="177748" y="3732795"/>
          <a:ext cx="8558853" cy="15383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699726152"/>
                    </a:ext>
                  </a:extLst>
                </a:gridCol>
              </a:tblGrid>
              <a:tr h="3374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6276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 기술을 가진 사이보그 전사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미래의 기술과 과거의 기술이 합쳐진 형태의 신체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 장치를 부각시키는 디자인을 사용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튜토리얼에서</a:t>
                      </a:r>
                      <a:r>
                        <a:rPr lang="ko-KR" altLang="en-US" sz="1100" dirty="0"/>
                        <a:t> 사용될 비슷하지만 조금 더 미래 기술이라고 생각할 만한 디자인의 코스튬 필요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707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57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3444D-A054-4A3E-A37F-6E028FDF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889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6E2E4-1FFF-417E-A4F8-328F7ACC567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B3AE47-97B0-467F-BB37-9CB48EF251F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5C6887-2771-472E-86EF-13BDE5118E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429" y="-573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EAACD92-7AED-4A00-A22C-1492CDC94D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86B8634-74E0-4B97-B65D-7341468235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 컨셉 </a:t>
            </a:r>
            <a:r>
              <a:rPr lang="en-US" altLang="ko-KR" dirty="0"/>
              <a:t>_ NPC </a:t>
            </a:r>
            <a:r>
              <a:rPr lang="ko-KR" altLang="en-US" dirty="0"/>
              <a:t>설정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958660-2837-48BF-AE71-2CDE7B782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884441"/>
              </p:ext>
            </p:extLst>
          </p:nvPr>
        </p:nvGraphicFramePr>
        <p:xfrm>
          <a:off x="292573" y="2857500"/>
          <a:ext cx="8558853" cy="2225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038822398"/>
                    </a:ext>
                  </a:extLst>
                </a:gridCol>
              </a:tblGrid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90893"/>
                  </a:ext>
                </a:extLst>
              </a:tr>
              <a:tr h="65927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718093"/>
                  </a:ext>
                </a:extLst>
              </a:tr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 반전 요소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17959"/>
                  </a:ext>
                </a:extLst>
              </a:tr>
              <a:tr h="10707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1178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3D41715-73C4-480F-A94B-6E84164F1E68}"/>
              </a:ext>
            </a:extLst>
          </p:cNvPr>
          <p:cNvGrpSpPr/>
          <p:nvPr/>
        </p:nvGrpSpPr>
        <p:grpSpPr>
          <a:xfrm>
            <a:off x="2081884" y="736810"/>
            <a:ext cx="4980231" cy="2050629"/>
            <a:chOff x="899161" y="1345195"/>
            <a:chExt cx="7345679" cy="30246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DBCF92B-9D0D-4D48-AE5C-2DD06B63EEBC}"/>
                </a:ext>
              </a:extLst>
            </p:cNvPr>
            <p:cNvGrpSpPr/>
            <p:nvPr/>
          </p:nvGrpSpPr>
          <p:grpSpPr>
            <a:xfrm>
              <a:off x="899161" y="1345195"/>
              <a:ext cx="2374256" cy="3024611"/>
              <a:chOff x="1304925" y="879231"/>
              <a:chExt cx="3165675" cy="4032815"/>
            </a:xfrm>
          </p:grpSpPr>
          <p:pic>
            <p:nvPicPr>
              <p:cNvPr id="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A5E52063-2B79-4505-8F62-58280BD44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20" b="93217" l="5707" r="93071">
                            <a14:foregroundMark x1="42391" y1="12473" x2="41712" y2="7768"/>
                            <a14:foregroundMark x1="37772" y1="17615" x2="36141" y2="27462"/>
                            <a14:foregroundMark x1="36005" y1="21116" x2="32201" y2="27352"/>
                            <a14:foregroundMark x1="88315" y1="80635" x2="90353" y2="86871"/>
                            <a14:foregroundMark x1="11005" y1="80635" x2="5842" y2="83042"/>
                            <a14:foregroundMark x1="11141" y1="84792" x2="15082" y2="91357"/>
                            <a14:foregroundMark x1="15082" y1="91357" x2="23777" y2="93326"/>
                            <a14:foregroundMark x1="23777" y1="93326" x2="23777" y2="93326"/>
                            <a14:foregroundMark x1="86549" y1="11050" x2="87908" y2="24945"/>
                            <a14:foregroundMark x1="90353" y1="8753" x2="93071" y2="7877"/>
                            <a14:foregroundMark x1="79348" y1="3720" x2="79212" y2="8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1217" y="879231"/>
                <a:ext cx="2945290" cy="36576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C340DF-260E-48AB-BF8B-40495820851F}"/>
                  </a:ext>
                </a:extLst>
              </p:cNvPr>
              <p:cNvSpPr txBox="1"/>
              <p:nvPr/>
            </p:nvSpPr>
            <p:spPr>
              <a:xfrm>
                <a:off x="1739576" y="4422534"/>
                <a:ext cx="2191620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대기 화면 </a:t>
                </a:r>
                <a:r>
                  <a:rPr lang="en-US" altLang="ko-KR" sz="800" dirty="0"/>
                  <a:t>NPC </a:t>
                </a:r>
                <a:r>
                  <a:rPr lang="ko-KR" altLang="en-US" sz="800" dirty="0"/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927DB55-CB9D-4C89-9B99-8D28BD2619AD}"/>
                  </a:ext>
                </a:extLst>
              </p:cNvPr>
              <p:cNvSpPr/>
              <p:nvPr/>
            </p:nvSpPr>
            <p:spPr>
              <a:xfrm>
                <a:off x="1304925" y="934728"/>
                <a:ext cx="3165675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19F14A-259A-49B9-84AA-D5FD81A264C2}"/>
                </a:ext>
              </a:extLst>
            </p:cNvPr>
            <p:cNvGrpSpPr/>
            <p:nvPr/>
          </p:nvGrpSpPr>
          <p:grpSpPr>
            <a:xfrm>
              <a:off x="3684985" y="1386817"/>
              <a:ext cx="4559855" cy="2982989"/>
              <a:chOff x="4913313" y="934728"/>
              <a:chExt cx="6079807" cy="3977318"/>
            </a:xfrm>
          </p:grpSpPr>
          <p:pic>
            <p:nvPicPr>
              <p:cNvPr id="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FE403440-436A-4722-B6B2-BEB9A3EAE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863" b="93478" l="9375" r="89915">
                            <a14:foregroundMark x1="89631" y1="63545" x2="89773" y2="68896"/>
                            <a14:foregroundMark x1="82670" y1="87291" x2="83239" y2="91304"/>
                            <a14:foregroundMark x1="58381" y1="90468" x2="54830" y2="92308"/>
                            <a14:foregroundMark x1="79261" y1="92977" x2="81108" y2="92809"/>
                            <a14:foregroundMark x1="68324" y1="8863" x2="70455" y2="9365"/>
                            <a14:foregroundMark x1="82528" y1="21739" x2="81534" y2="20903"/>
                            <a14:foregroundMark x1="55682" y1="93478" x2="55256" y2="93478"/>
                            <a14:backgroundMark x1="27983" y1="10368" x2="25710" y2="18562"/>
                            <a14:backgroundMark x1="25710" y1="18562" x2="26136" y2="91806"/>
                            <a14:backgroundMark x1="31534" y1="12375" x2="31960" y2="21739"/>
                            <a14:backgroundMark x1="31960" y1="21739" x2="30114" y2="29933"/>
                            <a14:backgroundMark x1="43182" y1="25753" x2="41903" y2="41304"/>
                            <a14:backgroundMark x1="41903" y1="41304" x2="38352" y2="48328"/>
                            <a14:backgroundMark x1="38352" y1="48328" x2="32386" y2="541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3"/>
              <a:stretch/>
            </p:blipFill>
            <p:spPr>
              <a:xfrm>
                <a:off x="4913313" y="1257300"/>
                <a:ext cx="1721049" cy="280987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273B37-5C32-4542-91F7-1A396C32BB1C}"/>
                  </a:ext>
                </a:extLst>
              </p:cNvPr>
              <p:cNvSpPr txBox="1"/>
              <p:nvPr/>
            </p:nvSpPr>
            <p:spPr>
              <a:xfrm>
                <a:off x="5010150" y="4067175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던전 보스 컨셉</a:t>
                </a:r>
              </a:p>
            </p:txBody>
          </p:sp>
          <p:pic>
            <p:nvPicPr>
              <p:cNvPr id="14" name="Picture 2" descr="관련 이미지">
                <a:extLst>
                  <a:ext uri="{FF2B5EF4-FFF2-40B4-BE49-F238E27FC236}">
                    <a16:creationId xmlns:a16="http://schemas.microsoft.com/office/drawing/2014/main" id="{C446E98B-25C5-4A2A-843D-496BD9E9D1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9C4ABE-02D7-49A1-A36A-7258111DD95A}"/>
                  </a:ext>
                </a:extLst>
              </p:cNvPr>
              <p:cNvSpPr txBox="1"/>
              <p:nvPr/>
            </p:nvSpPr>
            <p:spPr>
              <a:xfrm>
                <a:off x="8067942" y="3697843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9A62D8F-CF66-46BC-AE16-649BDD33E0F6}"/>
                  </a:ext>
                </a:extLst>
              </p:cNvPr>
              <p:cNvSpPr/>
              <p:nvPr/>
            </p:nvSpPr>
            <p:spPr>
              <a:xfrm>
                <a:off x="4913313" y="934728"/>
                <a:ext cx="6079807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751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3444D-A054-4A3E-A37F-6E028FDF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889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6E2E4-1FFF-417E-A4F8-328F7ACC567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B3AE47-97B0-467F-BB37-9CB48EF251F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5C6887-2771-472E-86EF-13BDE5118E8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429" y="-573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EAACD92-7AED-4A00-A22C-1492CDC94D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86B8634-74E0-4B97-B65D-7341468235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캐릭터 설정 </a:t>
            </a:r>
            <a:r>
              <a:rPr lang="en-US" altLang="ko-KR" dirty="0"/>
              <a:t>_ NPC</a:t>
            </a:r>
            <a:r>
              <a:rPr lang="ko-KR" altLang="en-US" dirty="0"/>
              <a:t> 설정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727D2C8-53F9-4795-987A-76861DC4A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211374"/>
              </p:ext>
            </p:extLst>
          </p:nvPr>
        </p:nvGraphicFramePr>
        <p:xfrm>
          <a:off x="302137" y="3601085"/>
          <a:ext cx="8561949" cy="1492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949">
                  <a:extLst>
                    <a:ext uri="{9D8B030D-6E8A-4147-A177-3AD203B41FA5}">
                      <a16:colId xmlns:a16="http://schemas.microsoft.com/office/drawing/2014/main" val="3716736860"/>
                    </a:ext>
                  </a:extLst>
                </a:gridCol>
              </a:tblGrid>
              <a:tr h="30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231902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941705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30AF50-4D62-4D2D-A35E-5F7695488125}"/>
              </a:ext>
            </a:extLst>
          </p:cNvPr>
          <p:cNvGrpSpPr/>
          <p:nvPr/>
        </p:nvGrpSpPr>
        <p:grpSpPr>
          <a:xfrm>
            <a:off x="391212" y="800417"/>
            <a:ext cx="8337841" cy="2667000"/>
            <a:chOff x="1003759" y="1595120"/>
            <a:chExt cx="11117121" cy="3556000"/>
          </a:xfrm>
        </p:grpSpPr>
        <p:pic>
          <p:nvPicPr>
            <p:cNvPr id="22" name="그림 21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2C0CE380-8B35-4B3F-9B5A-28C0F8D43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23" name="그림 22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1E3D0884-F878-4C7D-8AB3-9AABB43C4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24" name="그림 23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47B7F90-6A05-4FF0-BEC4-8F036B118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25" name="그림 24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C1BAD3DE-F104-4A41-B820-AD68D782F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3AF1F3-7EE0-439E-AA7F-0B4E08D68C2A}"/>
                </a:ext>
              </a:extLst>
            </p:cNvPr>
            <p:cNvSpPr txBox="1"/>
            <p:nvPr/>
          </p:nvSpPr>
          <p:spPr>
            <a:xfrm>
              <a:off x="1341120" y="4653280"/>
              <a:ext cx="17829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화학 </a:t>
              </a:r>
              <a:r>
                <a:rPr lang="en-US" altLang="ko-KR" sz="1350" dirty="0"/>
                <a:t>or</a:t>
              </a:r>
              <a:r>
                <a:rPr lang="ko-KR" altLang="en-US" sz="1350" dirty="0"/>
                <a:t> 에너지</a:t>
              </a:r>
              <a:endParaRPr lang="en-US" altLang="ko-KR" sz="13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458167-0FF0-4C13-822A-264FA5737B57}"/>
                </a:ext>
              </a:extLst>
            </p:cNvPr>
            <p:cNvSpPr txBox="1"/>
            <p:nvPr/>
          </p:nvSpPr>
          <p:spPr>
            <a:xfrm>
              <a:off x="3905742" y="4653280"/>
              <a:ext cx="14238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전기 </a:t>
              </a:r>
              <a:r>
                <a:rPr lang="en-US" altLang="ko-KR" sz="1350" dirty="0"/>
                <a:t>/ </a:t>
              </a:r>
              <a:r>
                <a:rPr lang="ko-KR" altLang="en-US" sz="1350" dirty="0"/>
                <a:t>전자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631F3C-1219-461C-9D8F-74DF4BBC821A}"/>
                </a:ext>
              </a:extLst>
            </p:cNvPr>
            <p:cNvSpPr txBox="1"/>
            <p:nvPr/>
          </p:nvSpPr>
          <p:spPr>
            <a:xfrm>
              <a:off x="7014992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540082-53EF-4618-B498-9326975B4E97}"/>
                </a:ext>
              </a:extLst>
            </p:cNvPr>
            <p:cNvSpPr txBox="1"/>
            <p:nvPr/>
          </p:nvSpPr>
          <p:spPr>
            <a:xfrm>
              <a:off x="9289537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생명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FFAD4A-BB13-47FE-9CE8-D1E78E8B6DFC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ED6C08-9ABC-492C-A11D-7A83831F0E13}"/>
                </a:ext>
              </a:extLst>
            </p:cNvPr>
            <p:cNvSpPr txBox="1"/>
            <p:nvPr/>
          </p:nvSpPr>
          <p:spPr>
            <a:xfrm>
              <a:off x="10629689" y="2575031"/>
              <a:ext cx="139183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rgbClr val="BD92DE"/>
                  </a:solidFill>
                </a:rPr>
                <a:t>. . .</a:t>
              </a:r>
              <a:endParaRPr lang="ko-KR" altLang="en-US" sz="1350" b="1" dirty="0">
                <a:solidFill>
                  <a:srgbClr val="BD92D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43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8AA72-E3E2-4E04-9186-1764BC33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67CC3-6EC1-4379-A81C-D625D8BCE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39C52-F76A-4B4B-8C1E-BAE2640AAD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BCEB8-030B-4681-A622-0F86CB31A2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60DF6C-726C-4B56-A6EA-AD1E0D34A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4225E-36AA-4AD8-B350-D5455DF696DE}"/>
              </a:ext>
            </a:extLst>
          </p:cNvPr>
          <p:cNvSpPr txBox="1"/>
          <p:nvPr/>
        </p:nvSpPr>
        <p:spPr>
          <a:xfrm>
            <a:off x="1619075" y="2483141"/>
            <a:ext cx="5947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/>
              <a:t>게임 소개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029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8" y="0"/>
            <a:ext cx="1465877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화면 요소 </a:t>
            </a:r>
          </a:p>
        </p:txBody>
      </p:sp>
      <p:graphicFrame>
        <p:nvGraphicFramePr>
          <p:cNvPr id="59" name="표 59">
            <a:extLst>
              <a:ext uri="{FF2B5EF4-FFF2-40B4-BE49-F238E27FC236}">
                <a16:creationId xmlns:a16="http://schemas.microsoft.com/office/drawing/2014/main" id="{74FC158F-8C69-4EFA-8323-D43653721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287922"/>
              </p:ext>
            </p:extLst>
          </p:nvPr>
        </p:nvGraphicFramePr>
        <p:xfrm>
          <a:off x="292100" y="676088"/>
          <a:ext cx="8582026" cy="4444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287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996403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1858167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중앙에 배치 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모바일 플랫폼의 화면 크기를 고려한 정리 크기와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설계 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파란색 구간에 배치되는 버튼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유저가 플레이 </a:t>
                      </a:r>
                      <a:r>
                        <a:rPr lang="ko-KR" altLang="en-US" sz="800" dirty="0" err="1"/>
                        <a:t>할때</a:t>
                      </a:r>
                      <a:r>
                        <a:rPr lang="ko-KR" altLang="en-US" sz="800" dirty="0"/>
                        <a:t> 손으로 가리게 되는 부분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해당 위치에서 오는 몬스터의 공격은 유저가 피하기 힘들어진다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가로 포맷으로 유저는 주로 양손으로 기기를 잡고 엄지를 활용한 플레이를 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손의 이동을 최소화 하기 위한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배치가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정리 대비 동일 또는 더 큰 크기의 몬스터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보스 몬스터의 경우 위압감을 주는 크기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작은 몬스터의 경우 유저의 플레이를 통해 가려지는 일이 없도록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25436" y="-609432"/>
            <a:ext cx="65266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1, 2</a:t>
            </a:r>
            <a:r>
              <a:rPr lang="ko-KR" altLang="en-US" dirty="0">
                <a:solidFill>
                  <a:srgbClr val="FF0000"/>
                </a:solidFill>
              </a:rPr>
              <a:t>번은 왜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  <a:r>
              <a:rPr lang="ko-KR" altLang="en-US" dirty="0">
                <a:solidFill>
                  <a:srgbClr val="FF0000"/>
                </a:solidFill>
              </a:rPr>
              <a:t>이렇게 표기한 것인가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-155916" y="-2737765"/>
            <a:ext cx="95475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다른 내용 </a:t>
            </a:r>
            <a:r>
              <a:rPr lang="en-US" altLang="ko-KR" dirty="0">
                <a:solidFill>
                  <a:srgbClr val="FF0000"/>
                </a:solidFill>
              </a:rPr>
              <a:t>UI</a:t>
            </a:r>
            <a:r>
              <a:rPr lang="ko-KR" altLang="en-US" dirty="0">
                <a:solidFill>
                  <a:srgbClr val="FF0000"/>
                </a:solidFill>
              </a:rPr>
              <a:t>나 이미지 보다 정리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스킬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무기가 게임적 요소인 스테이지 </a:t>
            </a:r>
            <a:r>
              <a:rPr lang="ko-KR" altLang="en-US" dirty="0" err="1">
                <a:solidFill>
                  <a:srgbClr val="FF0000"/>
                </a:solidFill>
              </a:rPr>
              <a:t>몬스터와</a:t>
            </a:r>
            <a:r>
              <a:rPr lang="ko-KR" altLang="en-US" dirty="0">
                <a:solidFill>
                  <a:srgbClr val="FF0000"/>
                </a:solidFill>
              </a:rPr>
              <a:t> 유기적으로 이어져서 플레이에 영향을 주고 그것을 통해서 어떤 다른 플레이를 하는지에 대한 설명을 넣어야 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이미지적인 표현은 가장 중요한 요소 상세하게 설명해야 하는 요소를 기준으로 설명하고 나머지는 추후 천천히 진행해도 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9CCA01C-325C-4BE0-B1AE-4752EA83E722}"/>
              </a:ext>
            </a:extLst>
          </p:cNvPr>
          <p:cNvGrpSpPr/>
          <p:nvPr/>
        </p:nvGrpSpPr>
        <p:grpSpPr>
          <a:xfrm>
            <a:off x="1112395" y="781358"/>
            <a:ext cx="2895608" cy="1621452"/>
            <a:chOff x="3792682" y="2592311"/>
            <a:chExt cx="2857930" cy="160035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03C45B9-8330-4D4C-A9F8-F132EB4BBF46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29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710A6346-2B7D-43B1-B2CA-2ED28F9FA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965" y="3251200"/>
              <a:ext cx="201364" cy="174626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E8E7C62-A7D0-4F97-BDE4-E901153DE9C3}"/>
                </a:ext>
              </a:extLst>
            </p:cNvPr>
            <p:cNvSpPr/>
            <p:nvPr/>
          </p:nvSpPr>
          <p:spPr>
            <a:xfrm>
              <a:off x="4003675" y="3619500"/>
              <a:ext cx="450850" cy="450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438F1AE-1116-4633-9F39-0893C7A654E6}"/>
                </a:ext>
              </a:extLst>
            </p:cNvPr>
            <p:cNvSpPr/>
            <p:nvPr/>
          </p:nvSpPr>
          <p:spPr>
            <a:xfrm>
              <a:off x="6147813" y="3728463"/>
              <a:ext cx="232924" cy="232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2DD67D9-6EC1-4EFB-94FB-89E5B06F33C1}"/>
                </a:ext>
              </a:extLst>
            </p:cNvPr>
            <p:cNvSpPr/>
            <p:nvPr/>
          </p:nvSpPr>
          <p:spPr>
            <a:xfrm>
              <a:off x="3792682" y="2592312"/>
              <a:ext cx="694608" cy="1478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4A9AE49-2DC8-4B02-AC0F-3705DFC93A8C}"/>
                </a:ext>
              </a:extLst>
            </p:cNvPr>
            <p:cNvSpPr/>
            <p:nvPr/>
          </p:nvSpPr>
          <p:spPr>
            <a:xfrm>
              <a:off x="5868892" y="3728463"/>
              <a:ext cx="175296" cy="175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F5E476F-A2D1-4F92-B616-A560C931F09B}"/>
                </a:ext>
              </a:extLst>
            </p:cNvPr>
            <p:cNvSpPr/>
            <p:nvPr/>
          </p:nvSpPr>
          <p:spPr>
            <a:xfrm>
              <a:off x="6353597" y="3554840"/>
              <a:ext cx="149226" cy="149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CC4FF9A-4673-416C-B4AC-7486B8881573}"/>
                </a:ext>
              </a:extLst>
            </p:cNvPr>
            <p:cNvSpPr/>
            <p:nvPr/>
          </p:nvSpPr>
          <p:spPr>
            <a:xfrm>
              <a:off x="6044188" y="3576578"/>
              <a:ext cx="161790" cy="1617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DDF6B65-8077-44AB-A94B-C984785A36B9}"/>
                </a:ext>
              </a:extLst>
            </p:cNvPr>
            <p:cNvSpPr/>
            <p:nvPr/>
          </p:nvSpPr>
          <p:spPr>
            <a:xfrm>
              <a:off x="5322329" y="3338513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C1CFB33-B3FB-438C-A02B-A211EC4A55E1}"/>
                </a:ext>
              </a:extLst>
            </p:cNvPr>
            <p:cNvSpPr/>
            <p:nvPr/>
          </p:nvSpPr>
          <p:spPr>
            <a:xfrm>
              <a:off x="6502822" y="2631787"/>
              <a:ext cx="98847" cy="98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71CBF86-7A0A-453A-A56E-9A58F5F11637}"/>
                </a:ext>
              </a:extLst>
            </p:cNvPr>
            <p:cNvSpPr/>
            <p:nvPr/>
          </p:nvSpPr>
          <p:spPr>
            <a:xfrm>
              <a:off x="3792682" y="3581400"/>
              <a:ext cx="694608" cy="6112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3E1F57-5E75-4843-A13E-1362DB993883}"/>
                </a:ext>
              </a:extLst>
            </p:cNvPr>
            <p:cNvSpPr/>
            <p:nvPr/>
          </p:nvSpPr>
          <p:spPr>
            <a:xfrm>
              <a:off x="5865214" y="3509726"/>
              <a:ext cx="757774" cy="666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61A5C2-FC44-4BC6-BF81-E0588B455265}"/>
              </a:ext>
            </a:extLst>
          </p:cNvPr>
          <p:cNvGrpSpPr/>
          <p:nvPr/>
        </p:nvGrpSpPr>
        <p:grpSpPr>
          <a:xfrm>
            <a:off x="4839828" y="755650"/>
            <a:ext cx="3154896" cy="1672869"/>
            <a:chOff x="373059" y="753318"/>
            <a:chExt cx="3313342" cy="1756884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CFD56E3-08A8-4BF3-914E-679247D1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133" y="1655939"/>
              <a:ext cx="473578" cy="80723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2A0992F-F3E3-4F2D-80F2-CE052A655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03" y="1946665"/>
              <a:ext cx="333658" cy="473578"/>
            </a:xfrm>
            <a:prstGeom prst="rect">
              <a:avLst/>
            </a:prstGeom>
          </p:spPr>
        </p:pic>
        <p:pic>
          <p:nvPicPr>
            <p:cNvPr id="54" name="그림 53" descr="그리기이(가) 표시된 사진&#10;&#10;자동 생성된 설명">
              <a:extLst>
                <a:ext uri="{FF2B5EF4-FFF2-40B4-BE49-F238E27FC236}">
                  <a16:creationId xmlns:a16="http://schemas.microsoft.com/office/drawing/2014/main" id="{DA8334F8-BB53-40CA-A390-C49E108CC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74" y="2016037"/>
              <a:ext cx="376203" cy="326251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8412F73-FE29-4DEC-93AC-6265FBDFB4F6}"/>
                </a:ext>
              </a:extLst>
            </p:cNvPr>
            <p:cNvSpPr/>
            <p:nvPr/>
          </p:nvSpPr>
          <p:spPr>
            <a:xfrm>
              <a:off x="106261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59D3070-B440-4359-B297-F9C74E539FC4}"/>
                </a:ext>
              </a:extLst>
            </p:cNvPr>
            <p:cNvSpPr/>
            <p:nvPr/>
          </p:nvSpPr>
          <p:spPr>
            <a:xfrm>
              <a:off x="54015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3C1C42-4834-435F-8A15-8676630FFEED}"/>
                </a:ext>
              </a:extLst>
            </p:cNvPr>
            <p:cNvSpPr/>
            <p:nvPr/>
          </p:nvSpPr>
          <p:spPr>
            <a:xfrm>
              <a:off x="1547797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3F040-3B07-415D-9342-E901B79025E8}"/>
                </a:ext>
              </a:extLst>
            </p:cNvPr>
            <p:cNvSpPr/>
            <p:nvPr/>
          </p:nvSpPr>
          <p:spPr>
            <a:xfrm>
              <a:off x="1547797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279797EF-27F0-42D8-9AB5-8C6A7D76F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1" b="52300"/>
            <a:stretch/>
          </p:blipFill>
          <p:spPr>
            <a:xfrm>
              <a:off x="2031314" y="1654172"/>
              <a:ext cx="654409" cy="706164"/>
            </a:xfrm>
            <a:prstGeom prst="rect">
              <a:avLst/>
            </a:prstGeom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52A3F6A-590D-49AC-A4FD-61C4B945CEDD}"/>
                </a:ext>
              </a:extLst>
            </p:cNvPr>
            <p:cNvSpPr/>
            <p:nvPr/>
          </p:nvSpPr>
          <p:spPr>
            <a:xfrm>
              <a:off x="208306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E7CADE3-E7B0-4E8F-8434-7834CC3CE776}"/>
                </a:ext>
              </a:extLst>
            </p:cNvPr>
            <p:cNvSpPr/>
            <p:nvPr/>
          </p:nvSpPr>
          <p:spPr>
            <a:xfrm>
              <a:off x="208306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1AB3BE0-4818-4D0B-8FEA-2E2AACCD705B}"/>
                </a:ext>
              </a:extLst>
            </p:cNvPr>
            <p:cNvSpPr/>
            <p:nvPr/>
          </p:nvSpPr>
          <p:spPr>
            <a:xfrm>
              <a:off x="240931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A64F1D0-19DE-4B84-B478-474CC1EF3D15}"/>
                </a:ext>
              </a:extLst>
            </p:cNvPr>
            <p:cNvSpPr/>
            <p:nvPr/>
          </p:nvSpPr>
          <p:spPr>
            <a:xfrm>
              <a:off x="240931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7F6E18B-AD68-4573-956E-2D801B321DB3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A2FCB5-C8BB-469D-B853-6650CB935EAD}"/>
                </a:ext>
              </a:extLst>
            </p:cNvPr>
            <p:cNvSpPr txBox="1"/>
            <p:nvPr/>
          </p:nvSpPr>
          <p:spPr>
            <a:xfrm>
              <a:off x="479225" y="175937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유저</a:t>
              </a:r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9B48A6F-B1C8-4271-A955-6781327A07AF}"/>
                </a:ext>
              </a:extLst>
            </p:cNvPr>
            <p:cNvGrpSpPr/>
            <p:nvPr/>
          </p:nvGrpSpPr>
          <p:grpSpPr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76" name="그림 7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07DFF331-D977-4809-A6B4-587640A8D7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29" r="29190" b="78059"/>
              <a:stretch/>
            </p:blipFill>
            <p:spPr>
              <a:xfrm>
                <a:off x="2839117" y="1146175"/>
                <a:ext cx="786582" cy="1264383"/>
              </a:xfrm>
              <a:prstGeom prst="rect">
                <a:avLst/>
              </a:prstGeom>
            </p:spPr>
          </p:pic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828685EB-4148-438B-9B3A-D6F8CF776583}"/>
                  </a:ext>
                </a:extLst>
              </p:cNvPr>
              <p:cNvSpPr/>
              <p:nvPr/>
            </p:nvSpPr>
            <p:spPr>
              <a:xfrm>
                <a:off x="2888956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C143194-D2EC-4D32-A992-952428C662BC}"/>
                  </a:ext>
                </a:extLst>
              </p:cNvPr>
              <p:cNvSpPr/>
              <p:nvPr/>
            </p:nvSpPr>
            <p:spPr>
              <a:xfrm>
                <a:off x="2888956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33142EB-FD3D-44E9-AB9D-31244C2C71F6}"/>
                  </a:ext>
                </a:extLst>
              </p:cNvPr>
              <p:cNvSpPr/>
              <p:nvPr/>
            </p:nvSpPr>
            <p:spPr>
              <a:xfrm>
                <a:off x="3215207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FD32CC9F-3DAB-4614-9136-70AF680A4258}"/>
                  </a:ext>
                </a:extLst>
              </p:cNvPr>
              <p:cNvSpPr/>
              <p:nvPr/>
            </p:nvSpPr>
            <p:spPr>
              <a:xfrm>
                <a:off x="3215207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CA4DA23-728A-4F5E-BE66-D244031B82FB}"/>
                  </a:ext>
                </a:extLst>
              </p:cNvPr>
              <p:cNvSpPr/>
              <p:nvPr/>
            </p:nvSpPr>
            <p:spPr>
              <a:xfrm>
                <a:off x="2888956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5A773EE-AE6B-4AEB-B13E-05D30399B01B}"/>
                  </a:ext>
                </a:extLst>
              </p:cNvPr>
              <p:cNvSpPr/>
              <p:nvPr/>
            </p:nvSpPr>
            <p:spPr>
              <a:xfrm>
                <a:off x="3221707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D122CE23-54FE-4E12-A385-79B6ACC10071}"/>
                  </a:ext>
                </a:extLst>
              </p:cNvPr>
              <p:cNvSpPr/>
              <p:nvPr/>
            </p:nvSpPr>
            <p:spPr>
              <a:xfrm>
                <a:off x="2895456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40017563-96F8-4465-9D64-98705C02851E}"/>
                  </a:ext>
                </a:extLst>
              </p:cNvPr>
              <p:cNvSpPr/>
              <p:nvPr/>
            </p:nvSpPr>
            <p:spPr>
              <a:xfrm>
                <a:off x="3221707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ED9A07-D801-4767-847F-3BF8281CA3E2}"/>
              </a:ext>
            </a:extLst>
          </p:cNvPr>
          <p:cNvSpPr txBox="1"/>
          <p:nvPr/>
        </p:nvSpPr>
        <p:spPr>
          <a:xfrm>
            <a:off x="5459868" y="3699242"/>
            <a:ext cx="3340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ko-KR" altLang="en-US" sz="1050" dirty="0"/>
              <a:t>유저 정리 크기 </a:t>
            </a:r>
            <a:r>
              <a:rPr lang="en-US" altLang="ko-KR" sz="1050" dirty="0"/>
              <a:t>– </a:t>
            </a:r>
            <a:r>
              <a:rPr lang="ko-KR" altLang="en-US" sz="1050" dirty="0"/>
              <a:t>해당 크기로 올 수 있는 장점 단점 </a:t>
            </a:r>
            <a:endParaRPr lang="en-US" altLang="ko-KR" sz="1050" dirty="0"/>
          </a:p>
          <a:p>
            <a:pPr algn="ctr" latinLnBrk="1"/>
            <a:r>
              <a:rPr lang="en-US" altLang="ko-KR" sz="1050" dirty="0"/>
              <a:t>UI </a:t>
            </a:r>
            <a:r>
              <a:rPr lang="ko-KR" altLang="en-US" sz="1050" dirty="0"/>
              <a:t>크기 구성 배치 예상</a:t>
            </a:r>
            <a:r>
              <a:rPr lang="en-US" altLang="ko-KR" sz="1050" dirty="0"/>
              <a:t>, </a:t>
            </a:r>
            <a:r>
              <a:rPr lang="ko-KR" altLang="en-US" sz="1050" dirty="0"/>
              <a:t>플레이에 미치는 영향</a:t>
            </a:r>
            <a:endParaRPr lang="ko-KR" altLang="en-US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5848EB3E-709A-4D34-A114-8180F5113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49317"/>
              </p:ext>
            </p:extLst>
          </p:nvPr>
        </p:nvGraphicFramePr>
        <p:xfrm>
          <a:off x="9200195" y="1335671"/>
          <a:ext cx="6096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34961504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13662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 몇 번 맞았다고 죽어 버리네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체력 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8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아니 피했는데 </a:t>
                      </a:r>
                      <a:r>
                        <a:rPr lang="ko-KR" altLang="en-US" dirty="0" err="1"/>
                        <a:t>왤케</a:t>
                      </a:r>
                      <a:r>
                        <a:rPr lang="ko-KR" altLang="en-US" dirty="0"/>
                        <a:t> 느리냐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 속도 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0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 도대체 몇 번 때려야 죽어 </a:t>
                      </a:r>
                      <a:r>
                        <a:rPr lang="ko-KR" altLang="en-US" dirty="0" err="1"/>
                        <a:t>왤케</a:t>
                      </a:r>
                      <a:r>
                        <a:rPr lang="ko-KR" altLang="en-US" dirty="0"/>
                        <a:t> 약해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높은 등급의 무기 획득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63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02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0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8" y="0"/>
            <a:ext cx="1465877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정리 설정</a:t>
            </a:r>
          </a:p>
        </p:txBody>
      </p:sp>
      <p:graphicFrame>
        <p:nvGraphicFramePr>
          <p:cNvPr id="8" name="그림 개체 틀 8">
            <a:extLst>
              <a:ext uri="{FF2B5EF4-FFF2-40B4-BE49-F238E27FC236}">
                <a16:creationId xmlns:a16="http://schemas.microsoft.com/office/drawing/2014/main" id="{FB1C5F34-F97F-45BD-AE76-592286AAE1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108296"/>
              </p:ext>
            </p:extLst>
          </p:nvPr>
        </p:nvGraphicFramePr>
        <p:xfrm>
          <a:off x="9909452" y="3898482"/>
          <a:ext cx="8582025" cy="1458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09">
                  <a:extLst>
                    <a:ext uri="{9D8B030D-6E8A-4147-A177-3AD203B41FA5}">
                      <a16:colId xmlns:a16="http://schemas.microsoft.com/office/drawing/2014/main" val="3670767515"/>
                    </a:ext>
                  </a:extLst>
                </a:gridCol>
                <a:gridCol w="105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3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8118">
                  <a:extLst>
                    <a:ext uri="{9D8B030D-6E8A-4147-A177-3AD203B41FA5}">
                      <a16:colId xmlns:a16="http://schemas.microsoft.com/office/drawing/2014/main" val="1369834093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휘발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 장치의 부가능력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신체 효율 증가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전체적인 정리 능력치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이동속도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이벤트 룸을 클리어 시 획득가능한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스탯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스테이지를 클리어하기 위해 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장치 효율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전체적인 스킬의 제사용 대기시간을 단축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5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효율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사용하는 무기의 성능 증가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EFBD726C-F994-4653-8A46-C59D5C53E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424848"/>
              </p:ext>
            </p:extLst>
          </p:nvPr>
        </p:nvGraphicFramePr>
        <p:xfrm>
          <a:off x="9909452" y="1810809"/>
          <a:ext cx="8582025" cy="149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599">
                  <a:extLst>
                    <a:ext uri="{9D8B030D-6E8A-4147-A177-3AD203B41FA5}">
                      <a16:colId xmlns:a16="http://schemas.microsoft.com/office/drawing/2014/main" val="129528157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3075628082"/>
                    </a:ext>
                  </a:extLst>
                </a:gridCol>
                <a:gridCol w="2407640">
                  <a:extLst>
                    <a:ext uri="{9D8B030D-6E8A-4147-A177-3AD203B41FA5}">
                      <a16:colId xmlns:a16="http://schemas.microsoft.com/office/drawing/2014/main" val="913008810"/>
                    </a:ext>
                  </a:extLst>
                </a:gridCol>
                <a:gridCol w="3698118">
                  <a:extLst>
                    <a:ext uri="{9D8B030D-6E8A-4147-A177-3AD203B41FA5}">
                      <a16:colId xmlns:a16="http://schemas.microsoft.com/office/drawing/2014/main" val="3283056138"/>
                    </a:ext>
                  </a:extLst>
                </a:gridCol>
              </a:tblGrid>
              <a:tr h="382190"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고정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666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공격력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스테이지를 진행정도에 따라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제한을 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유저의 성향에 따라 원하는 방향으로 게임의 난이도를 조절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384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다리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 속도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24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체력이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48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0D97DE1-CB99-4C39-84F8-66C2A1327934}"/>
              </a:ext>
            </a:extLst>
          </p:cNvPr>
          <p:cNvSpPr txBox="1"/>
          <p:nvPr/>
        </p:nvSpPr>
        <p:spPr>
          <a:xfrm>
            <a:off x="2886075" y="-3270873"/>
            <a:ext cx="7287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게임을 진행하면서 유지되는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스테이지 밖</a:t>
            </a:r>
            <a:r>
              <a:rPr lang="en-US" altLang="ko-KR" sz="1400" dirty="0"/>
              <a:t>, </a:t>
            </a:r>
            <a:r>
              <a:rPr lang="ko-KR" altLang="en-US" sz="1400" dirty="0"/>
              <a:t>대기화면에서 제화를 통해 강화한 </a:t>
            </a:r>
            <a:r>
              <a:rPr lang="ko-KR" altLang="en-US" sz="1400" dirty="0" err="1"/>
              <a:t>스텟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BB94F0-77CA-4DBF-A804-5EE01E2E9078}"/>
              </a:ext>
            </a:extLst>
          </p:cNvPr>
          <p:cNvSpPr txBox="1"/>
          <p:nvPr/>
        </p:nvSpPr>
        <p:spPr>
          <a:xfrm>
            <a:off x="2962275" y="-1169534"/>
            <a:ext cx="6303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게임을 진행하며 유지되지 않는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고급 </a:t>
            </a:r>
            <a:r>
              <a:rPr lang="en-US" altLang="ko-KR" sz="1400" dirty="0"/>
              <a:t>/ </a:t>
            </a:r>
            <a:r>
              <a:rPr lang="ko-KR" altLang="en-US" sz="1400" dirty="0"/>
              <a:t>이벤트 던전을 클리어 한 보상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022233" y="-1278778"/>
            <a:ext cx="64148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그 한계치가 어떤 방식으로 구성 되는 것인가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어떻게 할 것인지에 대한 설명이 없다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7DA6090B-FFDC-44E7-9625-79887D00D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7142"/>
              </p:ext>
            </p:extLst>
          </p:nvPr>
        </p:nvGraphicFramePr>
        <p:xfrm>
          <a:off x="292100" y="825500"/>
          <a:ext cx="8582025" cy="401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874">
                  <a:extLst>
                    <a:ext uri="{9D8B030D-6E8A-4147-A177-3AD203B41FA5}">
                      <a16:colId xmlns:a16="http://schemas.microsoft.com/office/drawing/2014/main" val="2529585601"/>
                    </a:ext>
                  </a:extLst>
                </a:gridCol>
                <a:gridCol w="4648476">
                  <a:extLst>
                    <a:ext uri="{9D8B030D-6E8A-4147-A177-3AD203B41FA5}">
                      <a16:colId xmlns:a16="http://schemas.microsoft.com/office/drawing/2014/main" val="799593671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162941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1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HP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 정리 체력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 수치가 스토리이 되면 게임이 종료됨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높으면 높을 수록 몬스터의 공격에 오래 버틸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77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스킬을 사용할 때 사용되는 요소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사용하는 모든 스킬은 하나의 에너지를 공유해서 사용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초당 몇 개씩 재생되지만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스킬을 남용하면 재사용 대기시간이 지나도 스킬을 다시 사용 할 수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9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Power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몬스터를 공격했을 때 몬스터에게 주는 데미지를 증가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높으면 높을수록 몬스터에게 주는 데미지가 상승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58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Speed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던전에서 정리가 이동하는 속도에 영향을 주는 능력치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높을 수록 빠른 이동 속도를 보여줌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4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Shield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몬스터의 공격을 방어하는 횟수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3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50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8" y="0"/>
            <a:ext cx="1465877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무기 아이템 설정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BFA3E90-B156-435A-A83A-356CD3841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531983"/>
              </p:ext>
            </p:extLst>
          </p:nvPr>
        </p:nvGraphicFramePr>
        <p:xfrm>
          <a:off x="292100" y="1044575"/>
          <a:ext cx="8575063" cy="308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1383240554"/>
                    </a:ext>
                  </a:extLst>
                </a:gridCol>
                <a:gridCol w="3711796">
                  <a:extLst>
                    <a:ext uri="{9D8B030D-6E8A-4147-A177-3AD203B41FA5}">
                      <a16:colId xmlns:a16="http://schemas.microsoft.com/office/drawing/2014/main" val="2884587449"/>
                    </a:ext>
                  </a:extLst>
                </a:gridCol>
                <a:gridCol w="3724712">
                  <a:extLst>
                    <a:ext uri="{9D8B030D-6E8A-4147-A177-3AD203B41FA5}">
                      <a16:colId xmlns:a16="http://schemas.microsoft.com/office/drawing/2014/main" val="252326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 룸을 클리어 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대기 화면에서 제화를 통해 구입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9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4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 공격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사용에 횟수 제한이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전투를 주로 플레이하는 것을 원함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특수 효과로 유저가 무기를 수집하는 이유를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5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 공격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고정 데미지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 개념을 통해 사용 제한을 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탄을 통한 다양한 액션을 구상할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15681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2400" y="-818465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정리 육성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무기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정리 스킬 관련된 내용이 실제로 게임에 어떤 조합을 통하여 어떤 플레이가 가능한지에 대한 설명이 가장 중요한데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이부분이</a:t>
            </a:r>
            <a:r>
              <a:rPr lang="ko-KR" altLang="en-US" b="1" dirty="0">
                <a:solidFill>
                  <a:srgbClr val="FF0000"/>
                </a:solidFill>
              </a:rPr>
              <a:t> 너무 부족하다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57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8" y="0"/>
            <a:ext cx="1465877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스킬 시스템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E1FE9C5-936A-482D-AC3F-F50B78C45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835262"/>
              </p:ext>
            </p:extLst>
          </p:nvPr>
        </p:nvGraphicFramePr>
        <p:xfrm>
          <a:off x="292099" y="825500"/>
          <a:ext cx="8583453" cy="455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569515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1072925718"/>
                    </a:ext>
                  </a:extLst>
                </a:gridCol>
                <a:gridCol w="2572513">
                  <a:extLst>
                    <a:ext uri="{9D8B030D-6E8A-4147-A177-3AD203B41FA5}">
                      <a16:colId xmlns:a16="http://schemas.microsoft.com/office/drawing/2014/main" val="3655479630"/>
                    </a:ext>
                  </a:extLst>
                </a:gridCol>
                <a:gridCol w="1224793">
                  <a:extLst>
                    <a:ext uri="{9D8B030D-6E8A-4147-A177-3AD203B41FA5}">
                      <a16:colId xmlns:a16="http://schemas.microsoft.com/office/drawing/2014/main" val="2060863376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188749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 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226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단일공격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한번에 강한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99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다중공격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회 이상의 연속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0284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즉살기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화려한 액션 연출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많은 에너지를 소비하는 대신 강력한 데미지를 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( </a:t>
                      </a:r>
                      <a:r>
                        <a:rPr lang="ko-KR" altLang="en-US" sz="1100" dirty="0"/>
                        <a:t>보스 몬스터의 경우 절반의 데미지 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2988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대쉬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짤은</a:t>
                      </a:r>
                      <a:r>
                        <a:rPr lang="ko-KR" altLang="en-US" sz="1100" dirty="0"/>
                        <a:t> 거리를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937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텔레포트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먼 거리를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351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주변 지형을 멈춤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77339"/>
                  </a:ext>
                </a:extLst>
              </a:tr>
              <a:tr h="1261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부가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1100" dirty="0"/>
                        <a:t>에너지 시스템 사용 </a:t>
                      </a:r>
                      <a:endParaRPr lang="en-US" altLang="ko-KR" sz="1100" dirty="0"/>
                    </a:p>
                    <a:p>
                      <a:r>
                        <a:rPr lang="ko-KR" altLang="en-US" sz="1100" dirty="0"/>
                        <a:t>유저는 두개의 스킬을 선택 후 룸에 들어가게 되는데 두개의 스킬은 모두 같은 에너지를 공유하게 됨</a:t>
                      </a:r>
                      <a:endParaRPr lang="en-US" altLang="ko-KR" sz="1100" dirty="0"/>
                    </a:p>
                    <a:p>
                      <a:r>
                        <a:rPr lang="ko-KR" altLang="en-US" sz="1100" dirty="0"/>
                        <a:t>성능이 좋은 스킬일 수록 에너지를 많이 소비하게 되며 유저는 이런 점을 고려한 전략적인 스킬 선택을 필수로 하게 됨</a:t>
                      </a:r>
                      <a:endParaRPr lang="en-US" altLang="ko-KR" sz="11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/>
                        <a:t>적절한 난이도 조절을 위한 요소</a:t>
                      </a:r>
                      <a:endParaRPr lang="en-US" altLang="ko-KR" sz="11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/>
                        <a:t>유저의 고민과 선택에 의한 즉각적인 피드백이 가능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게임의 숙련도를 쌓아가는 즐거움을 의도함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46649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23437" y="-1218834"/>
            <a:ext cx="840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개요 단계는 이미 지나 갔는데</a:t>
            </a:r>
            <a:r>
              <a:rPr lang="en-US" altLang="ko-KR" b="1" dirty="0">
                <a:solidFill>
                  <a:srgbClr val="FF0000"/>
                </a:solidFill>
              </a:rPr>
              <a:t>.. </a:t>
            </a:r>
            <a:r>
              <a:rPr lang="ko-KR" altLang="en-US" b="1" dirty="0">
                <a:solidFill>
                  <a:srgbClr val="FF0000"/>
                </a:solidFill>
              </a:rPr>
              <a:t>개요</a:t>
            </a:r>
            <a:r>
              <a:rPr lang="en-US" altLang="ko-KR" b="1" dirty="0">
                <a:solidFill>
                  <a:srgbClr val="FF0000"/>
                </a:solidFill>
              </a:rPr>
              <a:t>? </a:t>
            </a:r>
            <a:r>
              <a:rPr lang="ko-KR" altLang="en-US" b="1" dirty="0">
                <a:solidFill>
                  <a:srgbClr val="FF0000"/>
                </a:solidFill>
              </a:rPr>
              <a:t>게임 기초기획 문서이기 때문에 게임을 기획하는데 필요한 기초적인 정보들을 작성한다고 생각하고 문서를 작성 할 것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21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8" y="0"/>
            <a:ext cx="1465877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100" y="377825"/>
            <a:ext cx="8582025" cy="288925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전투 설명</a:t>
            </a:r>
          </a:p>
        </p:txBody>
      </p:sp>
      <p:pic>
        <p:nvPicPr>
          <p:cNvPr id="12" name="그림 11" descr="테이블, 노트북, 컴퓨터, 그룹이(가) 표시된 사진&#10;&#10;자동 생성된 설명">
            <a:extLst>
              <a:ext uri="{FF2B5EF4-FFF2-40B4-BE49-F238E27FC236}">
                <a16:creationId xmlns:a16="http://schemas.microsoft.com/office/drawing/2014/main" id="{FABBD7D0-30C0-4D43-B270-F420DC481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82" y="2305150"/>
            <a:ext cx="2386996" cy="1334606"/>
          </a:xfrm>
          <a:prstGeom prst="rect">
            <a:avLst/>
          </a:prstGeom>
        </p:spPr>
      </p:pic>
      <p:pic>
        <p:nvPicPr>
          <p:cNvPr id="13" name="그림 12" descr="실내, 지도, 테이블, 걸린이(가) 표시된 사진&#10;&#10;자동 생성된 설명">
            <a:extLst>
              <a:ext uri="{FF2B5EF4-FFF2-40B4-BE49-F238E27FC236}">
                <a16:creationId xmlns:a16="http://schemas.microsoft.com/office/drawing/2014/main" id="{078379B2-92C7-4000-A801-6192CE3841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82" y="935878"/>
            <a:ext cx="2386996" cy="1335625"/>
          </a:xfrm>
          <a:prstGeom prst="rect">
            <a:avLst/>
          </a:prstGeom>
        </p:spPr>
      </p:pic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0E563010-CC96-4EB9-B37E-A4DD478DDB88}"/>
              </a:ext>
            </a:extLst>
          </p:cNvPr>
          <p:cNvSpPr/>
          <p:nvPr/>
        </p:nvSpPr>
        <p:spPr>
          <a:xfrm>
            <a:off x="6363324" y="2150281"/>
            <a:ext cx="571615" cy="1046707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FE3FB9-9435-4513-8F33-0C7B4A84EE89}"/>
              </a:ext>
            </a:extLst>
          </p:cNvPr>
          <p:cNvSpPr/>
          <p:nvPr/>
        </p:nvSpPr>
        <p:spPr>
          <a:xfrm>
            <a:off x="4904246" y="821700"/>
            <a:ext cx="2504471" cy="29074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2F1854-A49A-4F71-9834-9B47B5C8799B}"/>
              </a:ext>
            </a:extLst>
          </p:cNvPr>
          <p:cNvGrpSpPr/>
          <p:nvPr/>
        </p:nvGrpSpPr>
        <p:grpSpPr>
          <a:xfrm>
            <a:off x="1296510" y="785536"/>
            <a:ext cx="2504471" cy="2907442"/>
            <a:chOff x="1926238" y="755077"/>
            <a:chExt cx="2504471" cy="29074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0E9888-4CA1-49FF-8A1F-CD06B205E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87" y="869255"/>
              <a:ext cx="2387563" cy="13367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7E89C3-0E3B-41FC-9F56-155E5EEC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87" y="2238527"/>
              <a:ext cx="2385173" cy="133460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727EF2-392C-4C21-B49F-80FCC80EE14D}"/>
                </a:ext>
              </a:extLst>
            </p:cNvPr>
            <p:cNvSpPr/>
            <p:nvPr/>
          </p:nvSpPr>
          <p:spPr>
            <a:xfrm>
              <a:off x="1926238" y="755077"/>
              <a:ext cx="2504471" cy="29074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14D1A4C0-2508-4011-B84A-F94F9B620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990303"/>
              </p:ext>
            </p:extLst>
          </p:nvPr>
        </p:nvGraphicFramePr>
        <p:xfrm>
          <a:off x="1296511" y="3765305"/>
          <a:ext cx="6112206" cy="1613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622">
                  <a:extLst>
                    <a:ext uri="{9D8B030D-6E8A-4147-A177-3AD203B41FA5}">
                      <a16:colId xmlns:a16="http://schemas.microsoft.com/office/drawing/2014/main" val="758864379"/>
                    </a:ext>
                  </a:extLst>
                </a:gridCol>
                <a:gridCol w="3049584">
                  <a:extLst>
                    <a:ext uri="{9D8B030D-6E8A-4147-A177-3AD203B41FA5}">
                      <a16:colId xmlns:a16="http://schemas.microsoft.com/office/drawing/2014/main" val="2188567545"/>
                    </a:ext>
                  </a:extLst>
                </a:gridCol>
              </a:tblGrid>
              <a:tr h="161313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몬스터는 유저를 공격하기 위해 따라 다님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적절한 회피를 통해 안전을 확보한 뒤 공격을 통해 다수의 몬스터를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 마다 공격 패턴이 다르며 원거리 몬스터의 공격을 조심해야함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정리의 안전을 확보한 후 공격하는 것이 필수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57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4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52B909-6549-48F9-A28F-5AD0A8E35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7702"/>
            <a:ext cx="7886700" cy="3626115"/>
          </a:xfrm>
        </p:spPr>
        <p:txBody>
          <a:bodyPr/>
          <a:lstStyle/>
          <a:p>
            <a:r>
              <a:rPr lang="ko-KR" altLang="en-US" sz="1400" dirty="0"/>
              <a:t>분석자료</a:t>
            </a:r>
            <a:endParaRPr lang="en-US" altLang="ko-KR" sz="1400" dirty="0"/>
          </a:p>
          <a:p>
            <a:pPr lvl="1"/>
            <a:r>
              <a:rPr lang="ko-KR" altLang="en-US" sz="1100" dirty="0" err="1"/>
              <a:t>플렛폼</a:t>
            </a:r>
            <a:r>
              <a:rPr lang="ko-KR" altLang="en-US" sz="1100" dirty="0"/>
              <a:t> 분석</a:t>
            </a:r>
            <a:endParaRPr lang="en-US" altLang="ko-KR" sz="1100" dirty="0"/>
          </a:p>
          <a:p>
            <a:pPr lvl="1"/>
            <a:r>
              <a:rPr lang="ko-KR" altLang="en-US" sz="1100" dirty="0"/>
              <a:t>모티브 게임분석</a:t>
            </a:r>
            <a:endParaRPr lang="en-US" altLang="ko-KR" sz="1100" dirty="0"/>
          </a:p>
          <a:p>
            <a:r>
              <a:rPr lang="ko-KR" altLang="en-US" sz="1400" dirty="0"/>
              <a:t>게임 개요</a:t>
            </a:r>
            <a:endParaRPr lang="en-US" altLang="ko-KR" sz="1100" dirty="0"/>
          </a:p>
          <a:p>
            <a:pPr lvl="1"/>
            <a:r>
              <a:rPr lang="ko-KR" altLang="en-US" sz="1100" dirty="0"/>
              <a:t>게임 컨셉</a:t>
            </a:r>
            <a:r>
              <a:rPr lang="en-US" altLang="ko-KR" sz="1100" dirty="0"/>
              <a:t>/ </a:t>
            </a:r>
            <a:r>
              <a:rPr lang="ko-KR" altLang="en-US" sz="1100" dirty="0"/>
              <a:t>특징 </a:t>
            </a:r>
            <a:r>
              <a:rPr lang="en-US" altLang="ko-KR" sz="1100" dirty="0"/>
              <a:t>/ </a:t>
            </a:r>
            <a:r>
              <a:rPr lang="ko-KR" altLang="en-US" sz="1100" dirty="0"/>
              <a:t>의도</a:t>
            </a:r>
            <a:endParaRPr lang="en-US" altLang="ko-KR" sz="1100" dirty="0"/>
          </a:p>
          <a:p>
            <a:pPr lvl="1"/>
            <a:r>
              <a:rPr lang="ko-KR" altLang="en-US" sz="1100" dirty="0"/>
              <a:t>게임 특징 요소 설정</a:t>
            </a:r>
            <a:endParaRPr lang="en-US" altLang="ko-KR" sz="1100" dirty="0"/>
          </a:p>
          <a:p>
            <a:pPr lvl="1"/>
            <a:r>
              <a:rPr lang="en-US" altLang="ko-KR" sz="1100" dirty="0"/>
              <a:t>&lt;</a:t>
            </a:r>
            <a:r>
              <a:rPr lang="ko-KR" altLang="en-US" sz="1100" dirty="0"/>
              <a:t>게임소개 정리</a:t>
            </a:r>
            <a:r>
              <a:rPr lang="en-US" altLang="ko-KR" sz="1100" dirty="0"/>
              <a:t>&gt;</a:t>
            </a:r>
          </a:p>
          <a:p>
            <a:pPr lvl="1"/>
            <a:r>
              <a:rPr lang="ko-KR" altLang="en-US" sz="1100" dirty="0"/>
              <a:t>게임소개설정</a:t>
            </a:r>
            <a:endParaRPr lang="en-US" altLang="ko-KR" sz="1100" dirty="0"/>
          </a:p>
          <a:p>
            <a:pPr lvl="2"/>
            <a:r>
              <a:rPr lang="ko-KR" altLang="en-US" sz="800" dirty="0"/>
              <a:t>정리 소개</a:t>
            </a:r>
            <a:endParaRPr lang="en-US" altLang="ko-KR" sz="800" dirty="0"/>
          </a:p>
          <a:p>
            <a:pPr lvl="2"/>
            <a:r>
              <a:rPr lang="ko-KR" altLang="en-US" sz="800" dirty="0"/>
              <a:t>주요 장치 소개</a:t>
            </a:r>
            <a:endParaRPr lang="en-US" altLang="ko-KR" sz="800" dirty="0"/>
          </a:p>
          <a:p>
            <a:pPr lvl="1"/>
            <a:r>
              <a:rPr lang="ko-KR" altLang="en-US" sz="1100" dirty="0"/>
              <a:t> 컨셉</a:t>
            </a:r>
            <a:endParaRPr lang="en-US" altLang="ko-KR" sz="1100" dirty="0"/>
          </a:p>
          <a:p>
            <a:pPr lvl="2"/>
            <a:r>
              <a:rPr lang="ko-KR" altLang="en-US" sz="800" dirty="0"/>
              <a:t>등장 정리 디자인 컨셉</a:t>
            </a:r>
            <a:endParaRPr lang="en-US" altLang="ko-KR" sz="1100" dirty="0"/>
          </a:p>
          <a:p>
            <a:r>
              <a:rPr lang="ko-KR" altLang="en-US" sz="1400" dirty="0"/>
              <a:t>게임소개 </a:t>
            </a:r>
            <a:endParaRPr lang="en-US" altLang="ko-KR" sz="1400" dirty="0"/>
          </a:p>
          <a:p>
            <a:pPr marL="342900" lvl="1" indent="0">
              <a:buNone/>
            </a:pPr>
            <a:endParaRPr lang="en-US" altLang="ko-KR" sz="1100" dirty="0"/>
          </a:p>
          <a:p>
            <a:pPr lvl="1"/>
            <a:r>
              <a:rPr lang="ko-KR" altLang="en-US" sz="1100" dirty="0"/>
              <a:t>화면 요소 설정 </a:t>
            </a:r>
            <a:r>
              <a:rPr lang="en-US" altLang="ko-KR" sz="1100" dirty="0"/>
              <a:t>/</a:t>
            </a:r>
            <a:r>
              <a:rPr lang="ko-KR" altLang="en-US" sz="1100" dirty="0"/>
              <a:t>정리 설정</a:t>
            </a:r>
            <a:endParaRPr lang="en-US" altLang="ko-KR" sz="1100" dirty="0"/>
          </a:p>
          <a:p>
            <a:pPr lvl="1"/>
            <a:endParaRPr lang="en-US" altLang="ko-KR" sz="1100" dirty="0"/>
          </a:p>
          <a:p>
            <a:pPr lvl="1"/>
            <a:r>
              <a:rPr lang="ko-KR" altLang="en-US" sz="1100" dirty="0"/>
              <a:t>무기 아이템 설정</a:t>
            </a:r>
            <a:r>
              <a:rPr lang="en-US" altLang="ko-KR" sz="1100" dirty="0"/>
              <a:t> / </a:t>
            </a:r>
            <a:r>
              <a:rPr lang="ko-KR" altLang="en-US" sz="1100" dirty="0"/>
              <a:t>스킬 설정</a:t>
            </a:r>
            <a:endParaRPr lang="en-US" altLang="ko-KR" sz="1100" dirty="0"/>
          </a:p>
          <a:p>
            <a:pPr marL="342900" lvl="1" indent="0">
              <a:buNone/>
            </a:pPr>
            <a:endParaRPr lang="en-US" altLang="ko-KR" sz="1100" dirty="0"/>
          </a:p>
          <a:p>
            <a:pPr lvl="1"/>
            <a:r>
              <a:rPr lang="ko-KR" altLang="en-US" sz="1100" dirty="0"/>
              <a:t>전투 설명 </a:t>
            </a:r>
            <a:endParaRPr lang="en-US" altLang="ko-KR" sz="1100" dirty="0"/>
          </a:p>
          <a:p>
            <a:pPr lvl="1"/>
            <a:r>
              <a:rPr lang="ko-KR" altLang="en-US" sz="1100" dirty="0"/>
              <a:t>간략한 플레이 순서 예상</a:t>
            </a:r>
            <a:endParaRPr lang="en-US" altLang="ko-KR" sz="1100" dirty="0"/>
          </a:p>
          <a:p>
            <a:pPr lvl="1"/>
            <a:endParaRPr lang="en-US" altLang="ko-KR" sz="1100" dirty="0"/>
          </a:p>
          <a:p>
            <a:pPr lvl="1"/>
            <a:r>
              <a:rPr lang="ko-KR" altLang="en-US" sz="1100" dirty="0"/>
              <a:t>던전 설정</a:t>
            </a:r>
            <a:r>
              <a:rPr lang="en-US" altLang="ko-KR" sz="1100" dirty="0"/>
              <a:t> / </a:t>
            </a:r>
            <a:r>
              <a:rPr lang="ko-KR" altLang="en-US" sz="1100" dirty="0"/>
              <a:t>몬스터 시스템</a:t>
            </a:r>
            <a:endParaRPr lang="en-US" altLang="ko-KR" sz="1400" dirty="0"/>
          </a:p>
          <a:p>
            <a:pPr lvl="1"/>
            <a:r>
              <a:rPr lang="ko-KR" altLang="en-US" sz="1100" dirty="0"/>
              <a:t>스토리 </a:t>
            </a:r>
            <a:r>
              <a:rPr lang="ko-KR" altLang="en-US" sz="1100" dirty="0" err="1"/>
              <a:t>텔링</a:t>
            </a:r>
            <a:r>
              <a:rPr lang="ko-KR" altLang="en-US" sz="1100" dirty="0"/>
              <a:t> 방식 소개</a:t>
            </a:r>
            <a:endParaRPr lang="en-US" altLang="ko-KR" sz="1100" dirty="0"/>
          </a:p>
          <a:p>
            <a:pPr lvl="1"/>
            <a:r>
              <a:rPr lang="ko-KR" altLang="en-US" sz="1100" dirty="0"/>
              <a:t>튜토리얼 스토리 보드</a:t>
            </a:r>
            <a:endParaRPr lang="en-US" altLang="ko-KR" sz="1100" dirty="0"/>
          </a:p>
          <a:p>
            <a:r>
              <a:rPr lang="ko-KR" altLang="en-US" sz="1400" dirty="0"/>
              <a:t>정리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702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8" y="0"/>
            <a:ext cx="1465877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플레이 방식 예상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5E598A-56BB-452D-8DE7-9E09586E70DE}"/>
              </a:ext>
            </a:extLst>
          </p:cNvPr>
          <p:cNvGrpSpPr/>
          <p:nvPr/>
        </p:nvGrpSpPr>
        <p:grpSpPr>
          <a:xfrm>
            <a:off x="2270064" y="910336"/>
            <a:ext cx="5953595" cy="4351338"/>
            <a:chOff x="292100" y="985837"/>
            <a:chExt cx="5953595" cy="43513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72BCA14-F70B-48F1-AE59-703565BC240B}"/>
                </a:ext>
              </a:extLst>
            </p:cNvPr>
            <p:cNvGrpSpPr/>
            <p:nvPr/>
          </p:nvGrpSpPr>
          <p:grpSpPr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8" name="내용 개체 틀 79">
                <a:extLst>
                  <a:ext uri="{FF2B5EF4-FFF2-40B4-BE49-F238E27FC236}">
                    <a16:creationId xmlns:a16="http://schemas.microsoft.com/office/drawing/2014/main" id="{3EEAC0D8-FF23-4EE6-B98F-7FEEA2C97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31" y="985837"/>
                <a:ext cx="4094969" cy="4351338"/>
              </a:xfrm>
              <a:prstGeom prst="rect">
                <a:avLst/>
              </a:prstGeom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118A13A3-FE06-476F-B21E-DB744FB3C975}"/>
                  </a:ext>
                </a:extLst>
              </p:cNvPr>
              <p:cNvCxnSpPr/>
              <p:nvPr/>
            </p:nvCxnSpPr>
            <p:spPr>
              <a:xfrm>
                <a:off x="1926133" y="4085439"/>
                <a:ext cx="37245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A6F777-E8F0-4B91-8945-F0BF9CBAB7ED}"/>
                  </a:ext>
                </a:extLst>
              </p:cNvPr>
              <p:cNvSpPr txBox="1"/>
              <p:nvPr/>
            </p:nvSpPr>
            <p:spPr>
              <a:xfrm>
                <a:off x="1878961" y="375765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/>
                  <a:t>대량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8747B-67BB-4167-A5C4-A4A44E3504C6}"/>
                </a:ext>
              </a:extLst>
            </p:cNvPr>
            <p:cNvSpPr txBox="1"/>
            <p:nvPr/>
          </p:nvSpPr>
          <p:spPr>
            <a:xfrm>
              <a:off x="3422486" y="4964200"/>
              <a:ext cx="26164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2) </a:t>
              </a:r>
              <a:r>
                <a:rPr lang="ko-KR" altLang="en-US" sz="1050" dirty="0"/>
                <a:t>축적된 제화 </a:t>
              </a:r>
              <a:r>
                <a:rPr lang="en-US" altLang="ko-KR" sz="1050" dirty="0"/>
                <a:t>+ </a:t>
              </a:r>
              <a:r>
                <a:rPr lang="ko-KR" altLang="en-US" sz="1050" dirty="0"/>
                <a:t>보스 클리어 보상 </a:t>
              </a:r>
              <a:r>
                <a:rPr lang="ko-KR" altLang="en-US" sz="1050" dirty="0" err="1"/>
                <a:t>제회</a:t>
              </a:r>
              <a:endParaRPr lang="ko-KR" altLang="en-US" sz="10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85768B-B284-485B-9A54-0F76BD6A25B2}"/>
                </a:ext>
              </a:extLst>
            </p:cNvPr>
            <p:cNvSpPr txBox="1"/>
            <p:nvPr/>
          </p:nvSpPr>
          <p:spPr>
            <a:xfrm>
              <a:off x="3422486" y="4710284"/>
              <a:ext cx="2823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1) </a:t>
              </a:r>
              <a:r>
                <a:rPr lang="ko-KR" altLang="en-US" sz="1050" dirty="0"/>
                <a:t>축적된 제화 </a:t>
              </a:r>
              <a:r>
                <a:rPr lang="en-US" altLang="ko-KR" sz="1050" dirty="0"/>
                <a:t>/ (</a:t>
              </a:r>
              <a:r>
                <a:rPr lang="ko-KR" altLang="en-US" sz="1050" dirty="0"/>
                <a:t>전체 룸 개수 </a:t>
              </a:r>
              <a:r>
                <a:rPr lang="en-US" altLang="ko-KR" sz="1050" dirty="0"/>
                <a:t>– </a:t>
              </a:r>
              <a:r>
                <a:rPr lang="ko-KR" altLang="en-US" sz="1050" dirty="0"/>
                <a:t>클리어 룸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C4F98F-D047-4B64-AEDD-D61D6812C3F2}"/>
                </a:ext>
              </a:extLst>
            </p:cNvPr>
            <p:cNvSpPr txBox="1"/>
            <p:nvPr/>
          </p:nvSpPr>
          <p:spPr>
            <a:xfrm>
              <a:off x="292100" y="2031478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휘발 성 </a:t>
              </a:r>
              <a:r>
                <a:rPr lang="ko-KR" altLang="en-US" sz="1200" dirty="0" err="1"/>
                <a:t>스텟</a:t>
              </a:r>
              <a:r>
                <a:rPr lang="ko-KR" altLang="en-US" sz="1200" dirty="0"/>
                <a:t> 소멸</a:t>
              </a:r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34B094-A3E6-4D81-AEFF-AE8DF6894BFB}"/>
              </a:ext>
            </a:extLst>
          </p:cNvPr>
          <p:cNvSpPr txBox="1"/>
          <p:nvPr/>
        </p:nvSpPr>
        <p:spPr>
          <a:xfrm flipH="1">
            <a:off x="2454995" y="2820639"/>
            <a:ext cx="892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1)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CE4FE-3423-45B6-BD33-5B8D30F1F785}"/>
              </a:ext>
            </a:extLst>
          </p:cNvPr>
          <p:cNvSpPr txBox="1"/>
          <p:nvPr/>
        </p:nvSpPr>
        <p:spPr>
          <a:xfrm flipH="1">
            <a:off x="4833535" y="3566741"/>
            <a:ext cx="892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17736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8" y="0"/>
            <a:ext cx="1465877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던전 시스템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D2C7C6-488F-4EC1-BC8E-A72E26775EB5}"/>
              </a:ext>
            </a:extLst>
          </p:cNvPr>
          <p:cNvGrpSpPr/>
          <p:nvPr/>
        </p:nvGrpSpPr>
        <p:grpSpPr>
          <a:xfrm>
            <a:off x="302936" y="1547244"/>
            <a:ext cx="4299947" cy="527886"/>
            <a:chOff x="4526101" y="797769"/>
            <a:chExt cx="9021808" cy="110756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2A8D78C-ADB5-4FC4-ABBA-DA3216F960F6}"/>
                </a:ext>
              </a:extLst>
            </p:cNvPr>
            <p:cNvGrpSpPr/>
            <p:nvPr/>
          </p:nvGrpSpPr>
          <p:grpSpPr>
            <a:xfrm>
              <a:off x="4526101" y="797769"/>
              <a:ext cx="7310299" cy="1029405"/>
              <a:chOff x="4526101" y="797769"/>
              <a:chExt cx="7310299" cy="102940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32A1FF9-9E18-408C-8F11-CA80FBF4CBFC}"/>
                  </a:ext>
                </a:extLst>
              </p:cNvPr>
              <p:cNvSpPr/>
              <p:nvPr/>
            </p:nvSpPr>
            <p:spPr>
              <a:xfrm>
                <a:off x="4675188" y="797769"/>
                <a:ext cx="7161212" cy="316955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쳅터</a:t>
                </a:r>
                <a:endParaRPr lang="ko-KR" altLang="en-US" sz="8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50DB866-ED4F-47C3-8FD5-B84DBFBE3101}"/>
                  </a:ext>
                </a:extLst>
              </p:cNvPr>
              <p:cNvSpPr/>
              <p:nvPr/>
            </p:nvSpPr>
            <p:spPr>
              <a:xfrm>
                <a:off x="4675188" y="1114724"/>
                <a:ext cx="2152995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516262E-97DD-4490-A9B5-2E4534149147}"/>
                  </a:ext>
                </a:extLst>
              </p:cNvPr>
              <p:cNvSpPr/>
              <p:nvPr/>
            </p:nvSpPr>
            <p:spPr>
              <a:xfrm>
                <a:off x="6828183" y="1114724"/>
                <a:ext cx="2152995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1097CB4-B8E0-44AA-919D-9D45CFC853DD}"/>
                  </a:ext>
                </a:extLst>
              </p:cNvPr>
              <p:cNvSpPr/>
              <p:nvPr/>
            </p:nvSpPr>
            <p:spPr>
              <a:xfrm>
                <a:off x="8981178" y="1114724"/>
                <a:ext cx="2152995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327DD2F-5C5B-4F8D-AD86-C3D1F4B99BC5}"/>
                  </a:ext>
                </a:extLst>
              </p:cNvPr>
              <p:cNvSpPr/>
              <p:nvPr/>
            </p:nvSpPr>
            <p:spPr>
              <a:xfrm>
                <a:off x="11134173" y="1114724"/>
                <a:ext cx="702227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화살표: 위쪽 18">
                <a:extLst>
                  <a:ext uri="{FF2B5EF4-FFF2-40B4-BE49-F238E27FC236}">
                    <a16:creationId xmlns:a16="http://schemas.microsoft.com/office/drawing/2014/main" id="{365B7F6D-2B8A-4E08-822E-2CDB90A39FAC}"/>
                  </a:ext>
                </a:extLst>
              </p:cNvPr>
              <p:cNvSpPr/>
              <p:nvPr/>
            </p:nvSpPr>
            <p:spPr>
              <a:xfrm>
                <a:off x="4526101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0" name="화살표: 위쪽 19">
                <a:extLst>
                  <a:ext uri="{FF2B5EF4-FFF2-40B4-BE49-F238E27FC236}">
                    <a16:creationId xmlns:a16="http://schemas.microsoft.com/office/drawing/2014/main" id="{DC7809B4-E9E0-41B4-A131-8D8170BE34EF}"/>
                  </a:ext>
                </a:extLst>
              </p:cNvPr>
              <p:cNvSpPr/>
              <p:nvPr/>
            </p:nvSpPr>
            <p:spPr>
              <a:xfrm>
                <a:off x="6679096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" name="화살표: 위쪽 20">
                <a:extLst>
                  <a:ext uri="{FF2B5EF4-FFF2-40B4-BE49-F238E27FC236}">
                    <a16:creationId xmlns:a16="http://schemas.microsoft.com/office/drawing/2014/main" id="{81DD12FB-2ADC-49E4-9702-BD5D9DD58420}"/>
                  </a:ext>
                </a:extLst>
              </p:cNvPr>
              <p:cNvSpPr/>
              <p:nvPr/>
            </p:nvSpPr>
            <p:spPr>
              <a:xfrm>
                <a:off x="8832091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2" name="화살표: 위쪽 21">
                <a:extLst>
                  <a:ext uri="{FF2B5EF4-FFF2-40B4-BE49-F238E27FC236}">
                    <a16:creationId xmlns:a16="http://schemas.microsoft.com/office/drawing/2014/main" id="{77EC105E-4432-4D5A-922F-A35BA2A601BB}"/>
                  </a:ext>
                </a:extLst>
              </p:cNvPr>
              <p:cNvSpPr/>
              <p:nvPr/>
            </p:nvSpPr>
            <p:spPr>
              <a:xfrm>
                <a:off x="10985086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F1A6A9-D8B6-4A24-B4C1-6CA5E1B7BA21}"/>
                </a:ext>
              </a:extLst>
            </p:cNvPr>
            <p:cNvSpPr txBox="1"/>
            <p:nvPr/>
          </p:nvSpPr>
          <p:spPr>
            <a:xfrm>
              <a:off x="11367821" y="1550173"/>
              <a:ext cx="2180088" cy="355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: </a:t>
              </a:r>
              <a:r>
                <a:rPr lang="ko-KR" altLang="en-US" sz="500" dirty="0"/>
                <a:t>유저 정리 사망 시 리셋 위치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110623-E70E-4115-A095-A8566942C725}"/>
              </a:ext>
            </a:extLst>
          </p:cNvPr>
          <p:cNvGrpSpPr/>
          <p:nvPr/>
        </p:nvGrpSpPr>
        <p:grpSpPr>
          <a:xfrm>
            <a:off x="1421033" y="2868013"/>
            <a:ext cx="2152651" cy="2290642"/>
            <a:chOff x="685799" y="1142081"/>
            <a:chExt cx="2152651" cy="2290642"/>
          </a:xfrm>
        </p:grpSpPr>
        <p:pic>
          <p:nvPicPr>
            <p:cNvPr id="23" name="그림 22" descr="모니터, 시계, 검은색, 탑재이(가) 표시된 사진&#10;&#10;자동 생성된 설명">
              <a:extLst>
                <a:ext uri="{FF2B5EF4-FFF2-40B4-BE49-F238E27FC236}">
                  <a16:creationId xmlns:a16="http://schemas.microsoft.com/office/drawing/2014/main" id="{CFC195E2-EF55-4FA3-A765-E03D369CC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7" r="29747"/>
            <a:stretch/>
          </p:blipFill>
          <p:spPr>
            <a:xfrm>
              <a:off x="685799" y="1142081"/>
              <a:ext cx="2152651" cy="2290642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83BC2DD-4766-4DF4-AC21-6D0A4E0F87E4}"/>
                </a:ext>
              </a:extLst>
            </p:cNvPr>
            <p:cNvCxnSpPr/>
            <p:nvPr/>
          </p:nvCxnSpPr>
          <p:spPr>
            <a:xfrm>
              <a:off x="1757363" y="1304730"/>
              <a:ext cx="0" cy="1037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A06DE88-758A-4ED3-8439-8820A07FCD02}"/>
                </a:ext>
              </a:extLst>
            </p:cNvPr>
            <p:cNvCxnSpPr/>
            <p:nvPr/>
          </p:nvCxnSpPr>
          <p:spPr>
            <a:xfrm flipH="1">
              <a:off x="1128713" y="1581150"/>
              <a:ext cx="628650" cy="1238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AA522CF-A16D-4E6E-A471-2A61FF44D865}"/>
                </a:ext>
              </a:extLst>
            </p:cNvPr>
            <p:cNvCxnSpPr/>
            <p:nvPr/>
          </p:nvCxnSpPr>
          <p:spPr>
            <a:xfrm>
              <a:off x="1367333" y="1795463"/>
              <a:ext cx="979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곱하기 기호 29">
              <a:extLst>
                <a:ext uri="{FF2B5EF4-FFF2-40B4-BE49-F238E27FC236}">
                  <a16:creationId xmlns:a16="http://schemas.microsoft.com/office/drawing/2014/main" id="{1C6A1939-8F14-4F4A-B1F7-1089B113F91B}"/>
                </a:ext>
              </a:extLst>
            </p:cNvPr>
            <p:cNvSpPr/>
            <p:nvPr/>
          </p:nvSpPr>
          <p:spPr>
            <a:xfrm>
              <a:off x="1366838" y="1695647"/>
              <a:ext cx="76200" cy="207157"/>
            </a:xfrm>
            <a:prstGeom prst="mathMultipl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BD6737E-5715-4152-A329-839FAF718BFB}"/>
                </a:ext>
              </a:extLst>
            </p:cNvPr>
            <p:cNvCxnSpPr/>
            <p:nvPr/>
          </p:nvCxnSpPr>
          <p:spPr>
            <a:xfrm>
              <a:off x="1128713" y="1847225"/>
              <a:ext cx="560387" cy="1403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4B3B6BA-7507-4EBA-9808-B1499EDCB3D7}"/>
                </a:ext>
              </a:extLst>
            </p:cNvPr>
            <p:cNvCxnSpPr/>
            <p:nvPr/>
          </p:nvCxnSpPr>
          <p:spPr>
            <a:xfrm>
              <a:off x="1757363" y="3105150"/>
              <a:ext cx="0" cy="127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0" y="-1023821"/>
            <a:ext cx="11262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하나의 경로로 진행하여 보스에 도달하면 나머지 경로들은 버려지는 것인가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지금 선택지가 많지만 그것이 어떻게 활용되고 적용되는지에 대한 내용이 없다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966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8" y="0"/>
            <a:ext cx="1465877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던전 시스템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00B240-7C10-47C0-BC52-8296DEB59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44824"/>
              </p:ext>
            </p:extLst>
          </p:nvPr>
        </p:nvGraphicFramePr>
        <p:xfrm>
          <a:off x="292099" y="1438537"/>
          <a:ext cx="8582026" cy="4069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val="84878139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268210592"/>
                    </a:ext>
                  </a:extLst>
                </a:gridCol>
                <a:gridCol w="3560782">
                  <a:extLst>
                    <a:ext uri="{9D8B030D-6E8A-4147-A177-3AD203B41FA5}">
                      <a16:colId xmlns:a16="http://schemas.microsoft.com/office/drawing/2014/main" val="3922719913"/>
                    </a:ext>
                  </a:extLst>
                </a:gridCol>
                <a:gridCol w="3505350">
                  <a:extLst>
                    <a:ext uri="{9D8B030D-6E8A-4147-A177-3AD203B41FA5}">
                      <a16:colId xmlns:a16="http://schemas.microsoft.com/office/drawing/2014/main" val="13099261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449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너무 어려우면 유저의 이탈을 유발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1205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전투에 비해 상대적으로 많은 보상과 높은 공략난이도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확률적으로 특수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제한적인 정리 능력치를 상승시키기 위해 유저가 필수적으로 입장하도록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4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미니게임을 통해 유저에게 매우 높은 보상을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지속해서 룸을 클리어 해 가는 피로감을 해소하는 단계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918700"/>
                  </a:ext>
                </a:extLst>
              </a:tr>
              <a:tr h="33521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일정량의 룸을 진행 시 확정적으로 출현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후 다음 스테이지로 자동 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많은 재화와 경험치를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플레이를 통해 쌓은 능력치와 경험을 테스트하는 구간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069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클리어하는 성취감을 주기위한 구간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마지막인 만큼 보상 또한 그에 맞게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96871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3B7AD5D-961F-4077-8485-8E5D7B39BBAD}"/>
              </a:ext>
            </a:extLst>
          </p:cNvPr>
          <p:cNvSpPr txBox="1"/>
          <p:nvPr/>
        </p:nvSpPr>
        <p:spPr>
          <a:xfrm>
            <a:off x="402672" y="883366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챕터 </a:t>
            </a:r>
            <a:r>
              <a:rPr lang="en-US" altLang="ko-KR" sz="1600" dirty="0"/>
              <a:t>&gt; </a:t>
            </a:r>
            <a:r>
              <a:rPr lang="ko-KR" altLang="en-US" sz="1600" dirty="0"/>
              <a:t>스테이지 </a:t>
            </a:r>
            <a:r>
              <a:rPr lang="en-US" altLang="ko-KR" sz="1600" dirty="0"/>
              <a:t>&gt; </a:t>
            </a:r>
            <a:r>
              <a:rPr lang="ko-KR" altLang="en-US" sz="1600" dirty="0"/>
              <a:t>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-1143103"/>
            <a:ext cx="9253401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정리 육성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무기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정리 스킬 관련된 내용의 정보가 없는 상태에서 게임 환경적인 룸이나 기타 요소에 대한 설명을 보더라도 이해하기 어렵다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257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8" y="0"/>
            <a:ext cx="1465877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몬스터 설정</a:t>
            </a:r>
          </a:p>
        </p:txBody>
      </p:sp>
      <p:graphicFrame>
        <p:nvGraphicFramePr>
          <p:cNvPr id="61" name="표 59">
            <a:extLst>
              <a:ext uri="{FF2B5EF4-FFF2-40B4-BE49-F238E27FC236}">
                <a16:creationId xmlns:a16="http://schemas.microsoft.com/office/drawing/2014/main" id="{BFCCA2AB-BC5E-41D1-B093-EDE98BF1C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731642"/>
              </p:ext>
            </p:extLst>
          </p:nvPr>
        </p:nvGraphicFramePr>
        <p:xfrm>
          <a:off x="292100" y="721454"/>
          <a:ext cx="8582026" cy="4820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35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866555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23960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96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작은 덩치로 빠르게 움직이며 유저를 따라 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조작으로 적당히 모아 한번에 처치하는 것으로 우월감을 가지도록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8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조금 더 큰 덩치로 생성된 자리에서 유저를 멀리서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71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희귀 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스킬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보다 높은 공략 난이도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 시 일반 몬스터 보다 큰 보상을 지급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보다 세밀한 조작이 필요한 몬스터 실수에 대한 페널티를 생각하게 하는 일반 룸에서도 긴장감을 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쳅터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공략해야 하는 대상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패턴이 존재함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확정적으로 무기와 도움 아이템 드랍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최종 몬스터로 어려운 난이도로 클리어 시 큰 성취감을 주는 존재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성취감은 보상과 비례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591390"/>
                  </a:ext>
                </a:extLst>
              </a:tr>
            </a:tbl>
          </a:graphicData>
        </a:graphic>
      </p:graphicFrame>
      <p:pic>
        <p:nvPicPr>
          <p:cNvPr id="71" name="그림 70">
            <a:extLst>
              <a:ext uri="{FF2B5EF4-FFF2-40B4-BE49-F238E27FC236}">
                <a16:creationId xmlns:a16="http://schemas.microsoft.com/office/drawing/2014/main" id="{F1E5AA7B-E1E1-4A85-97F4-AAF6F7C4E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070" y="1997295"/>
            <a:ext cx="473578" cy="807236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85F8533-0E58-4BBC-B179-55CD0F3BC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39" y="2288021"/>
            <a:ext cx="333658" cy="473578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4615603D-543B-4FD5-8A9E-5339984492CC}"/>
              </a:ext>
            </a:extLst>
          </p:cNvPr>
          <p:cNvSpPr/>
          <p:nvPr/>
        </p:nvSpPr>
        <p:spPr>
          <a:xfrm>
            <a:off x="3435546" y="2340607"/>
            <a:ext cx="326251" cy="326251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694523-D159-4B0F-A46B-D7B99DBAEA82}"/>
              </a:ext>
            </a:extLst>
          </p:cNvPr>
          <p:cNvSpPr/>
          <p:nvPr/>
        </p:nvSpPr>
        <p:spPr>
          <a:xfrm>
            <a:off x="3920733" y="2340607"/>
            <a:ext cx="326251" cy="326251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963A2C8-4DE7-4FC8-8F09-5A7DFD3E7F46}"/>
              </a:ext>
            </a:extLst>
          </p:cNvPr>
          <p:cNvSpPr/>
          <p:nvPr/>
        </p:nvSpPr>
        <p:spPr>
          <a:xfrm>
            <a:off x="3920733" y="2021271"/>
            <a:ext cx="326251" cy="326251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 descr="장난감, 시계, 방, 그리기이(가) 표시된 사진&#10;&#10;자동 생성된 설명">
            <a:extLst>
              <a:ext uri="{FF2B5EF4-FFF2-40B4-BE49-F238E27FC236}">
                <a16:creationId xmlns:a16="http://schemas.microsoft.com/office/drawing/2014/main" id="{982389DD-C2A7-42C0-96BE-180461687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2" t="30556" r="17721" b="52300"/>
          <a:stretch/>
        </p:blipFill>
        <p:spPr>
          <a:xfrm>
            <a:off x="4404250" y="1995528"/>
            <a:ext cx="654409" cy="706164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BCB3BB-9891-44D0-B848-1F87C78E7B9E}"/>
              </a:ext>
            </a:extLst>
          </p:cNvPr>
          <p:cNvSpPr/>
          <p:nvPr/>
        </p:nvSpPr>
        <p:spPr>
          <a:xfrm>
            <a:off x="4455998" y="2340607"/>
            <a:ext cx="326251" cy="326251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9301B44-F283-43CD-93D9-307E84C70EDE}"/>
              </a:ext>
            </a:extLst>
          </p:cNvPr>
          <p:cNvSpPr/>
          <p:nvPr/>
        </p:nvSpPr>
        <p:spPr>
          <a:xfrm>
            <a:off x="4455998" y="2021271"/>
            <a:ext cx="326251" cy="326251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B5A8E8-A81E-4F07-869C-A7B428AB219A}"/>
              </a:ext>
            </a:extLst>
          </p:cNvPr>
          <p:cNvSpPr/>
          <p:nvPr/>
        </p:nvSpPr>
        <p:spPr>
          <a:xfrm>
            <a:off x="4782249" y="2340607"/>
            <a:ext cx="326251" cy="326251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833FA-9333-47FD-88C5-C5255A2F52EA}"/>
              </a:ext>
            </a:extLst>
          </p:cNvPr>
          <p:cNvSpPr/>
          <p:nvPr/>
        </p:nvSpPr>
        <p:spPr>
          <a:xfrm>
            <a:off x="4782249" y="2021271"/>
            <a:ext cx="326251" cy="326251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C022462-5EB3-496F-9CB3-040535BE61DB}"/>
              </a:ext>
            </a:extLst>
          </p:cNvPr>
          <p:cNvSpPr/>
          <p:nvPr/>
        </p:nvSpPr>
        <p:spPr>
          <a:xfrm>
            <a:off x="3169043" y="1072369"/>
            <a:ext cx="3205227" cy="17791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C7240F-77F8-4ADB-830E-1AE298C6471F}"/>
              </a:ext>
            </a:extLst>
          </p:cNvPr>
          <p:cNvSpPr txBox="1"/>
          <p:nvPr/>
        </p:nvSpPr>
        <p:spPr>
          <a:xfrm>
            <a:off x="3239338" y="210911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근거리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B7C26A-457D-46B8-80ED-2463356B497B}"/>
              </a:ext>
            </a:extLst>
          </p:cNvPr>
          <p:cNvSpPr txBox="1"/>
          <p:nvPr/>
        </p:nvSpPr>
        <p:spPr>
          <a:xfrm>
            <a:off x="3785362" y="180661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원거리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9C9FF2-3C83-4B59-91D5-77897FF63CE3}"/>
              </a:ext>
            </a:extLst>
          </p:cNvPr>
          <p:cNvSpPr txBox="1"/>
          <p:nvPr/>
        </p:nvSpPr>
        <p:spPr>
          <a:xfrm>
            <a:off x="4426508" y="1779916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고급 </a:t>
            </a:r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558960-C40C-4521-962C-91B9DD2894DF}"/>
              </a:ext>
            </a:extLst>
          </p:cNvPr>
          <p:cNvSpPr txBox="1"/>
          <p:nvPr/>
        </p:nvSpPr>
        <p:spPr>
          <a:xfrm>
            <a:off x="5348094" y="1072369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Boss</a:t>
            </a:r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05DA58F-287D-45C4-9877-DE89B714ADEC}"/>
              </a:ext>
            </a:extLst>
          </p:cNvPr>
          <p:cNvGrpSpPr/>
          <p:nvPr/>
        </p:nvGrpSpPr>
        <p:grpSpPr>
          <a:xfrm>
            <a:off x="5348094" y="1346499"/>
            <a:ext cx="786582" cy="1372771"/>
            <a:chOff x="2839117" y="1037787"/>
            <a:chExt cx="786582" cy="1372771"/>
          </a:xfrm>
        </p:grpSpPr>
        <p:pic>
          <p:nvPicPr>
            <p:cNvPr id="47" name="그림 46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71C6ED7D-5DEF-4E5A-B44F-ADE914429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76" t="329" r="29190" b="78059"/>
            <a:stretch/>
          </p:blipFill>
          <p:spPr>
            <a:xfrm>
              <a:off x="2839117" y="1146175"/>
              <a:ext cx="786582" cy="1264383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52AD7A8-AF1B-4A0E-A779-F9E61B30E76A}"/>
                </a:ext>
              </a:extLst>
            </p:cNvPr>
            <p:cNvSpPr/>
            <p:nvPr/>
          </p:nvSpPr>
          <p:spPr>
            <a:xfrm>
              <a:off x="2888956" y="1999252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9CB2AEE-9653-4EFE-A522-22C91E6B75D6}"/>
                </a:ext>
              </a:extLst>
            </p:cNvPr>
            <p:cNvSpPr/>
            <p:nvPr/>
          </p:nvSpPr>
          <p:spPr>
            <a:xfrm>
              <a:off x="2888956" y="1679916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9D40F89-78C3-48B3-9264-E5D265F79034}"/>
                </a:ext>
              </a:extLst>
            </p:cNvPr>
            <p:cNvSpPr/>
            <p:nvPr/>
          </p:nvSpPr>
          <p:spPr>
            <a:xfrm>
              <a:off x="3215207" y="1999252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E9E9BDD-4841-4781-B3A7-FB5DAC9E7D37}"/>
                </a:ext>
              </a:extLst>
            </p:cNvPr>
            <p:cNvSpPr/>
            <p:nvPr/>
          </p:nvSpPr>
          <p:spPr>
            <a:xfrm>
              <a:off x="3215207" y="1679916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12B5D8-3AC5-4C87-AEF9-2A653D999641}"/>
                </a:ext>
              </a:extLst>
            </p:cNvPr>
            <p:cNvSpPr/>
            <p:nvPr/>
          </p:nvSpPr>
          <p:spPr>
            <a:xfrm>
              <a:off x="2888956" y="1357123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3E01C83-540B-4FEA-B41E-680224094AC3}"/>
                </a:ext>
              </a:extLst>
            </p:cNvPr>
            <p:cNvSpPr/>
            <p:nvPr/>
          </p:nvSpPr>
          <p:spPr>
            <a:xfrm>
              <a:off x="3221707" y="1357123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B22AED8-02FF-4323-959F-AB9C34A9FEBA}"/>
                </a:ext>
              </a:extLst>
            </p:cNvPr>
            <p:cNvSpPr/>
            <p:nvPr/>
          </p:nvSpPr>
          <p:spPr>
            <a:xfrm>
              <a:off x="2895456" y="103778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5FEBFD-E06B-4569-8A5B-BF21702FC603}"/>
                </a:ext>
              </a:extLst>
            </p:cNvPr>
            <p:cNvSpPr/>
            <p:nvPr/>
          </p:nvSpPr>
          <p:spPr>
            <a:xfrm>
              <a:off x="3221707" y="103778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4282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67C244-39CD-4810-A68F-4C79E35C5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2C3BCA-5ED3-414B-A497-739642CF6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6CDD11-551A-4465-9F6D-77488108B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FF96C1-906C-402D-91E8-A2F46AB446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8AE455F-CDCD-4B08-9C01-748BED8349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F48F353-0214-4B46-8745-3465C7FA4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58315"/>
              </p:ext>
            </p:extLst>
          </p:nvPr>
        </p:nvGraphicFramePr>
        <p:xfrm>
          <a:off x="292102" y="1044575"/>
          <a:ext cx="8582023" cy="4150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739">
                  <a:extLst>
                    <a:ext uri="{9D8B030D-6E8A-4147-A177-3AD203B41FA5}">
                      <a16:colId xmlns:a16="http://schemas.microsoft.com/office/drawing/2014/main" val="190821445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372073516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770254448"/>
                    </a:ext>
                  </a:extLst>
                </a:gridCol>
                <a:gridCol w="2138806">
                  <a:extLst>
                    <a:ext uri="{9D8B030D-6E8A-4147-A177-3AD203B41FA5}">
                      <a16:colId xmlns:a16="http://schemas.microsoft.com/office/drawing/2014/main" val="3570533376"/>
                    </a:ext>
                  </a:extLst>
                </a:gridCol>
              </a:tblGrid>
              <a:tr h="14164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3966"/>
                  </a:ext>
                </a:extLst>
              </a:tr>
              <a:tr h="6612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텍스트와 함께 사용되어 게임내 스토리를 보다 정확하게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정리 리소스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텍스트를 활용한 정리 대사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주요 메인 스토리를 유저에게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</a:t>
                      </a:r>
                      <a:r>
                        <a:rPr lang="en-US" altLang="ko-KR" sz="800" dirty="0"/>
                        <a:t>TIP </a:t>
                      </a:r>
                      <a:r>
                        <a:rPr lang="ko-KR" altLang="en-US" sz="800" dirty="0"/>
                        <a:t>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/>
                        <a:t>BGM, </a:t>
                      </a:r>
                      <a:r>
                        <a:rPr lang="ko-KR" altLang="en-US" sz="800" dirty="0"/>
                        <a:t>효과음을 통한 현장감 조성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</a:t>
                      </a:r>
                      <a:r>
                        <a:rPr lang="en-US" altLang="ko-KR" sz="800" dirty="0"/>
                        <a:t>BGM, </a:t>
                      </a:r>
                      <a:r>
                        <a:rPr lang="ko-KR" altLang="en-US" sz="800" dirty="0"/>
                        <a:t>공간 효과음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타격음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정리 상호작용 음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정보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피드백 등에 집중할 수 있도록 하는 특수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024124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말 풍선을 이용해 정리의 대사를 표현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주 스토리 전달 방식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아래에 텍스트 칸을 통해 스토리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플레이 중에 화면에 짧은 글로 유저에게 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몬스터와 정리 소리 연출 다르게</a:t>
                      </a:r>
                      <a:endParaRPr lang="en-US" altLang="ko-KR" sz="8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정리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기합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몬스터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포효</a:t>
                      </a:r>
                      <a:endParaRPr lang="en-US" altLang="ko-KR" sz="8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장소에 맞는 소리 연출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실험실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물방울 소리 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공장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증기 소리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일반 공격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스킬 공격 </a:t>
                      </a:r>
                      <a:r>
                        <a:rPr lang="ko-KR" altLang="en-US" sz="800" dirty="0" err="1"/>
                        <a:t>타격음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체력이 일정 치수 이하로 내려갈 시 경고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사망 시 피드백 효과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11922"/>
                  </a:ext>
                </a:extLst>
              </a:tr>
              <a:tr h="112975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메인 스토리 전달 방식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가장 보편화된 스토리텔링 방식으로 유저 또한 거부감 없이 받아 들일 수 있음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적절한 </a:t>
                      </a:r>
                      <a:r>
                        <a:rPr lang="ko-KR" altLang="en-US" sz="800" dirty="0" err="1"/>
                        <a:t>스킵</a:t>
                      </a:r>
                      <a:r>
                        <a:rPr lang="ko-KR" altLang="en-US" sz="800" dirty="0"/>
                        <a:t> 버튼이 필요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튜토리얼의 경우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적절한 상황에 특수 효과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정리 일러스트 만으로 부족한 몰입도 보완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2023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B8BAA476-5C5D-48E0-9B16-B93A6F265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08" y="1192294"/>
            <a:ext cx="1085850" cy="10858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0172CBD-C6E0-4834-ABE8-6F7B60DD8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2" y="1192294"/>
            <a:ext cx="1085850" cy="1085850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00FF15B3-25DC-4FD6-B547-E816E8D87DE6}"/>
              </a:ext>
            </a:extLst>
          </p:cNvPr>
          <p:cNvSpPr/>
          <p:nvPr/>
        </p:nvSpPr>
        <p:spPr>
          <a:xfrm>
            <a:off x="2670675" y="1192294"/>
            <a:ext cx="1689100" cy="918328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대사</a:t>
            </a:r>
          </a:p>
        </p:txBody>
      </p:sp>
      <p:pic>
        <p:nvPicPr>
          <p:cNvPr id="25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EBDAE7EC-BC2B-4239-978B-9127FC4F7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5" y="1140962"/>
            <a:ext cx="1117600" cy="9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7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1">
            <a:extLst>
              <a:ext uri="{FF2B5EF4-FFF2-40B4-BE49-F238E27FC236}">
                <a16:creationId xmlns:a16="http://schemas.microsoft.com/office/drawing/2014/main" id="{A7010220-ECA3-4490-B1C1-CCE3892BD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490568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A9E0E1F-30A9-48D3-BE41-CC8BE43FDB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4341" y="0"/>
            <a:ext cx="1117704" cy="37725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C494-ABB2-4C48-83B8-3189D523B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6E3A5C-AD77-46B9-A8E4-9B98D71EF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8E03B-111A-4457-9E1E-AD7D24F26A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69C47B-3789-49C9-9472-05FD78710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E95D62-B01E-468B-82B9-269EBB730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튜토리얼 스토리보드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FBC3AB-0081-4750-A570-7C045A4008A6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28" name="그림 27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AB1C0F24-BF49-4DE3-8C40-B5D09D02F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1FB9C7-314A-47D7-9C69-A26097BCA83F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C1B21E9-A4ED-4E8A-A393-D7A9E09F50A4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39" name="사각형: 잘린 대각선 방향 모서리 38">
                <a:extLst>
                  <a:ext uri="{FF2B5EF4-FFF2-40B4-BE49-F238E27FC236}">
                    <a16:creationId xmlns:a16="http://schemas.microsoft.com/office/drawing/2014/main" id="{245523D9-CEAE-4E7D-BEDE-90720C6DAAF7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40" name="사각형: 잘린 대각선 방향 모서리 39">
                <a:extLst>
                  <a:ext uri="{FF2B5EF4-FFF2-40B4-BE49-F238E27FC236}">
                    <a16:creationId xmlns:a16="http://schemas.microsoft.com/office/drawing/2014/main" id="{0249AEA5-7389-4294-91E3-00F36C8928E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750B22-D067-44B4-B3CB-F687E5DE3C05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FC899AC-7DCB-4731-9DA9-DD33CB9AAF27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DA9F3BF-4443-4DC4-815C-D2CEF4ABDD43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397CC31-91D8-417A-BE91-01C73D05455B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DC010E2-80F9-4A77-BA3E-11BAA1E1B513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00A5129-FD13-454F-BFD9-F07CA87D6CDC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3F11C38-9D0A-40D2-A0C6-02B9EDD9E951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38" name="말풍선: 타원형 37">
              <a:extLst>
                <a:ext uri="{FF2B5EF4-FFF2-40B4-BE49-F238E27FC236}">
                  <a16:creationId xmlns:a16="http://schemas.microsoft.com/office/drawing/2014/main" id="{797B624B-11CF-409C-86D7-A54DFA4D28D7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F34AF0D-924B-4CCC-96C5-ABFADA02D4FD}"/>
              </a:ext>
            </a:extLst>
          </p:cNvPr>
          <p:cNvSpPr/>
          <p:nvPr/>
        </p:nvSpPr>
        <p:spPr>
          <a:xfrm>
            <a:off x="515967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CBA271E-FC26-419D-B2AC-2FBC008FC0A2}"/>
              </a:ext>
            </a:extLst>
          </p:cNvPr>
          <p:cNvSpPr/>
          <p:nvPr/>
        </p:nvSpPr>
        <p:spPr>
          <a:xfrm>
            <a:off x="4173289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038BF9-17B4-4A2B-B3D8-042DFF6A0303}"/>
              </a:ext>
            </a:extLst>
          </p:cNvPr>
          <p:cNvSpPr/>
          <p:nvPr/>
        </p:nvSpPr>
        <p:spPr>
          <a:xfrm>
            <a:off x="4584996" y="2382814"/>
            <a:ext cx="404146" cy="46761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64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1">
            <a:extLst>
              <a:ext uri="{FF2B5EF4-FFF2-40B4-BE49-F238E27FC236}">
                <a16:creationId xmlns:a16="http://schemas.microsoft.com/office/drawing/2014/main" id="{A7010220-ECA3-4490-B1C1-CCE3892BD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24066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A9E0E1F-30A9-48D3-BE41-CC8BE43FDB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4341" y="0"/>
            <a:ext cx="1117704" cy="37725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C494-ABB2-4C48-83B8-3189D523B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6E3A5C-AD77-46B9-A8E4-9B98D71EF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8E03B-111A-4457-9E1E-AD7D24F26A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69C47B-3789-49C9-9472-05FD78710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E95D62-B01E-468B-82B9-269EBB730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튜토리얼 스토리보드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E67B7E-7383-4A76-A802-84C8C2FA73B1}"/>
              </a:ext>
            </a:extLst>
          </p:cNvPr>
          <p:cNvSpPr/>
          <p:nvPr/>
        </p:nvSpPr>
        <p:spPr>
          <a:xfrm>
            <a:off x="292100" y="755077"/>
            <a:ext cx="8565404" cy="4606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FBC3AB-0081-4750-A570-7C045A4008A6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28" name="그림 27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AB1C0F24-BF49-4DE3-8C40-B5D09D02F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1FB9C7-314A-47D7-9C69-A26097BCA83F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C1B21E9-A4ED-4E8A-A393-D7A9E09F50A4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39" name="사각형: 잘린 대각선 방향 모서리 38">
                <a:extLst>
                  <a:ext uri="{FF2B5EF4-FFF2-40B4-BE49-F238E27FC236}">
                    <a16:creationId xmlns:a16="http://schemas.microsoft.com/office/drawing/2014/main" id="{245523D9-CEAE-4E7D-BEDE-90720C6DAAF7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40" name="사각형: 잘린 대각선 방향 모서리 39">
                <a:extLst>
                  <a:ext uri="{FF2B5EF4-FFF2-40B4-BE49-F238E27FC236}">
                    <a16:creationId xmlns:a16="http://schemas.microsoft.com/office/drawing/2014/main" id="{0249AEA5-7389-4294-91E3-00F36C8928E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750B22-D067-44B4-B3CB-F687E5DE3C05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FC899AC-7DCB-4731-9DA9-DD33CB9AAF27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DA9F3BF-4443-4DC4-815C-D2CEF4ABDD43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397CC31-91D8-417A-BE91-01C73D05455B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DC010E2-80F9-4A77-BA3E-11BAA1E1B513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00A5129-FD13-454F-BFD9-F07CA87D6CDC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3F11C38-9D0A-40D2-A0C6-02B9EDD9E951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38" name="말풍선: 타원형 37">
              <a:extLst>
                <a:ext uri="{FF2B5EF4-FFF2-40B4-BE49-F238E27FC236}">
                  <a16:creationId xmlns:a16="http://schemas.microsoft.com/office/drawing/2014/main" id="{797B624B-11CF-409C-86D7-A54DFA4D28D7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661CE26-B952-4A62-817A-E143C6C2926F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6A2755F-D1E9-4806-8CE8-15AA149B0BBB}"/>
              </a:ext>
            </a:extLst>
          </p:cNvPr>
          <p:cNvSpPr/>
          <p:nvPr/>
        </p:nvSpPr>
        <p:spPr>
          <a:xfrm>
            <a:off x="395875" y="803848"/>
            <a:ext cx="1309100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17E6430-C565-4121-B6BA-7BC37E940928}"/>
              </a:ext>
            </a:extLst>
          </p:cNvPr>
          <p:cNvSpPr/>
          <p:nvPr/>
        </p:nvSpPr>
        <p:spPr>
          <a:xfrm>
            <a:off x="3648075" y="2860099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63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1">
            <a:extLst>
              <a:ext uri="{FF2B5EF4-FFF2-40B4-BE49-F238E27FC236}">
                <a16:creationId xmlns:a16="http://schemas.microsoft.com/office/drawing/2014/main" id="{A7010220-ECA3-4490-B1C1-CCE3892BD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20338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콜로니의</a:t>
                      </a:r>
                      <a:r>
                        <a:rPr lang="ko-KR" altLang="en-US" sz="1200" dirty="0"/>
                        <a:t> 중심부에 도착한 주인공은 마지막으로 살아남은 동료와 함께 작전을 마무리 하려고 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몬스터의 공격에 실패하고 동료의 대사를 통해 스킬을 사용하는 방법을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공격에 성공하면 밝은 빛을 내며 시간대가 변경된다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스킬의 사용방법을 익히는 튜토리얼을 진행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주인공의 이야기 시점이 과거로 가는 이유를 스토리를 통해 전달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A9E0E1F-30A9-48D3-BE41-CC8BE43FDB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4341" y="0"/>
            <a:ext cx="1117704" cy="37725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C494-ABB2-4C48-83B8-3189D523B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6E3A5C-AD77-46B9-A8E4-9B98D71EF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8E03B-111A-4457-9E1E-AD7D24F26A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69C47B-3789-49C9-9472-05FD78710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E95D62-B01E-468B-82B9-269EBB730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튜토리얼 스토리보드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FBC3AB-0081-4750-A570-7C045A4008A6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28" name="그림 27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AB1C0F24-BF49-4DE3-8C40-B5D09D02F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1FB9C7-314A-47D7-9C69-A26097BCA83F}"/>
                </a:ext>
              </a:extLst>
            </p:cNvPr>
            <p:cNvSpPr/>
            <p:nvPr/>
          </p:nvSpPr>
          <p:spPr>
            <a:xfrm>
              <a:off x="3108582" y="235650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C1B21E9-A4ED-4E8A-A393-D7A9E09F50A4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39" name="사각형: 잘린 대각선 방향 모서리 38">
                <a:extLst>
                  <a:ext uri="{FF2B5EF4-FFF2-40B4-BE49-F238E27FC236}">
                    <a16:creationId xmlns:a16="http://schemas.microsoft.com/office/drawing/2014/main" id="{245523D9-CEAE-4E7D-BEDE-90720C6DAAF7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40" name="사각형: 잘린 대각선 방향 모서리 39">
                <a:extLst>
                  <a:ext uri="{FF2B5EF4-FFF2-40B4-BE49-F238E27FC236}">
                    <a16:creationId xmlns:a16="http://schemas.microsoft.com/office/drawing/2014/main" id="{0249AEA5-7389-4294-91E3-00F36C8928E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750B22-D067-44B4-B3CB-F687E5DE3C05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FC899AC-7DCB-4731-9DA9-DD33CB9AAF27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DC010E2-80F9-4A77-BA3E-11BAA1E1B513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00A5129-FD13-454F-BFD9-F07CA87D6CDC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3F11C38-9D0A-40D2-A0C6-02B9EDD9E951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38" name="말풍선: 타원형 37">
              <a:extLst>
                <a:ext uri="{FF2B5EF4-FFF2-40B4-BE49-F238E27FC236}">
                  <a16:creationId xmlns:a16="http://schemas.microsoft.com/office/drawing/2014/main" id="{797B624B-11CF-409C-86D7-A54DFA4D28D7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661CE26-B952-4A62-817A-E143C6C2926F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6765E19-0DDD-4C0D-885D-54CAD29C7BA3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17E6430-C565-4121-B6BA-7BC37E940928}"/>
              </a:ext>
            </a:extLst>
          </p:cNvPr>
          <p:cNvSpPr/>
          <p:nvPr/>
        </p:nvSpPr>
        <p:spPr>
          <a:xfrm>
            <a:off x="4001333" y="2338878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15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1">
            <a:extLst>
              <a:ext uri="{FF2B5EF4-FFF2-40B4-BE49-F238E27FC236}">
                <a16:creationId xmlns:a16="http://schemas.microsoft.com/office/drawing/2014/main" id="{A7010220-ECA3-4490-B1C1-CCE3892BD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46974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200" dirty="0" err="1"/>
                        <a:t>알게됨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박사의 대사를 통해 앞으로 유저가 할 수 있는 것들을 소개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포탈을 통해 유저가 전투를 진행하러 이동할 수 있음을 학습한다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유저가 즐길 수 있는 컨텐츠를 어디에 무엇이 있는지 알려주는 튜토리얼을 진행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A9E0E1F-30A9-48D3-BE41-CC8BE43FDB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4341" y="0"/>
            <a:ext cx="1117704" cy="37725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C494-ABB2-4C48-83B8-3189D523B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6E3A5C-AD77-46B9-A8E4-9B98D71EF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8E03B-111A-4457-9E1E-AD7D24F26A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69C47B-3789-49C9-9472-05FD78710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E95D62-B01E-468B-82B9-269EBB730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튜토리얼 스토리보드</a:t>
            </a:r>
          </a:p>
        </p:txBody>
      </p:sp>
      <p:pic>
        <p:nvPicPr>
          <p:cNvPr id="25" name="Picture 2" descr="7.png">
            <a:extLst>
              <a:ext uri="{FF2B5EF4-FFF2-40B4-BE49-F238E27FC236}">
                <a16:creationId xmlns:a16="http://schemas.microsoft.com/office/drawing/2014/main" id="{420BA786-0463-4485-86C0-2A85209FD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94F7538-9CC8-4676-BE0B-0F1D9F2F706C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56858B3-2372-44E8-8A5B-3E9F931CB602}"/>
              </a:ext>
            </a:extLst>
          </p:cNvPr>
          <p:cNvSpPr/>
          <p:nvPr/>
        </p:nvSpPr>
        <p:spPr>
          <a:xfrm>
            <a:off x="2497972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560F893-A4E2-478C-81E5-0C6307324522}"/>
              </a:ext>
            </a:extLst>
          </p:cNvPr>
          <p:cNvSpPr/>
          <p:nvPr/>
        </p:nvSpPr>
        <p:spPr>
          <a:xfrm>
            <a:off x="3250678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45D0904F-0262-4621-9796-6C5402772DB4}"/>
              </a:ext>
            </a:extLst>
          </p:cNvPr>
          <p:cNvSpPr/>
          <p:nvPr/>
        </p:nvSpPr>
        <p:spPr>
          <a:xfrm>
            <a:off x="2432303" y="1274920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F7D449D-8F29-40AA-887A-0D9A113E9078}"/>
              </a:ext>
            </a:extLst>
          </p:cNvPr>
          <p:cNvSpPr/>
          <p:nvPr/>
        </p:nvSpPr>
        <p:spPr>
          <a:xfrm>
            <a:off x="553390" y="2730334"/>
            <a:ext cx="590871" cy="591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38BE99B-8DA1-4310-B2D9-F74113F70712}"/>
              </a:ext>
            </a:extLst>
          </p:cNvPr>
          <p:cNvSpPr/>
          <p:nvPr/>
        </p:nvSpPr>
        <p:spPr>
          <a:xfrm>
            <a:off x="3183930" y="1995017"/>
            <a:ext cx="521168" cy="75004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1D88C18-4686-4DB5-A23C-60197B00E9C6}"/>
              </a:ext>
            </a:extLst>
          </p:cNvPr>
          <p:cNvSpPr/>
          <p:nvPr/>
        </p:nvSpPr>
        <p:spPr>
          <a:xfrm>
            <a:off x="4160680" y="2745063"/>
            <a:ext cx="625961" cy="626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공격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3F4FAD1-BD73-4634-9094-2A3584462BEE}"/>
              </a:ext>
            </a:extLst>
          </p:cNvPr>
          <p:cNvSpPr/>
          <p:nvPr/>
        </p:nvSpPr>
        <p:spPr>
          <a:xfrm>
            <a:off x="4356938" y="2347439"/>
            <a:ext cx="625961" cy="2551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포탈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090F4D0-934F-490A-A826-FC63E3F00E81}"/>
              </a:ext>
            </a:extLst>
          </p:cNvPr>
          <p:cNvSpPr/>
          <p:nvPr/>
        </p:nvSpPr>
        <p:spPr>
          <a:xfrm>
            <a:off x="4409334" y="2291362"/>
            <a:ext cx="521168" cy="36727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96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1">
            <a:extLst>
              <a:ext uri="{FF2B5EF4-FFF2-40B4-BE49-F238E27FC236}">
                <a16:creationId xmlns:a16="http://schemas.microsoft.com/office/drawing/2014/main" id="{A7010220-ECA3-4490-B1C1-CCE3892BD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66024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유저가 챕터를 선택하게 되면 해당하는 스토리를 박사의 대사를 통해 유저에게 전달함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챕터를 진행하면서 유저에게 필요한 정보를 미리 제공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보상과 기타 스토리를 통해 유저가 원하는 챕터를 선택적으로 플레이하도록 유도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주의 사항이나 위험 요소를 스토리를 통해 전달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A9E0E1F-30A9-48D3-BE41-CC8BE43FDB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4341" y="0"/>
            <a:ext cx="1117704" cy="37725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C494-ABB2-4C48-83B8-3189D523B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6E3A5C-AD77-46B9-A8E4-9B98D71EF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8E03B-111A-4457-9E1E-AD7D24F26A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69C47B-3789-49C9-9472-05FD78710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E95D62-B01E-468B-82B9-269EBB730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챕터 선택</a:t>
            </a:r>
          </a:p>
        </p:txBody>
      </p:sp>
      <p:pic>
        <p:nvPicPr>
          <p:cNvPr id="25" name="Picture 2" descr="7.png">
            <a:extLst>
              <a:ext uri="{FF2B5EF4-FFF2-40B4-BE49-F238E27FC236}">
                <a16:creationId xmlns:a16="http://schemas.microsoft.com/office/drawing/2014/main" id="{420BA786-0463-4485-86C0-2A85209FD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94F7538-9CC8-4676-BE0B-0F1D9F2F706C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56858B3-2372-44E8-8A5B-3E9F931CB602}"/>
              </a:ext>
            </a:extLst>
          </p:cNvPr>
          <p:cNvSpPr/>
          <p:nvPr/>
        </p:nvSpPr>
        <p:spPr>
          <a:xfrm flipH="1">
            <a:off x="1925925" y="2095214"/>
            <a:ext cx="26615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560F893-A4E2-478C-81E5-0C6307324522}"/>
              </a:ext>
            </a:extLst>
          </p:cNvPr>
          <p:cNvSpPr/>
          <p:nvPr/>
        </p:nvSpPr>
        <p:spPr>
          <a:xfrm>
            <a:off x="4071465" y="2161288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45D0904F-0262-4621-9796-6C5402772DB4}"/>
              </a:ext>
            </a:extLst>
          </p:cNvPr>
          <p:cNvSpPr/>
          <p:nvPr/>
        </p:nvSpPr>
        <p:spPr>
          <a:xfrm>
            <a:off x="3253090" y="1398503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D3B3CA-4FB2-426E-93A7-341746CF4217}"/>
              </a:ext>
            </a:extLst>
          </p:cNvPr>
          <p:cNvSpPr/>
          <p:nvPr/>
        </p:nvSpPr>
        <p:spPr>
          <a:xfrm>
            <a:off x="1079500" y="2557763"/>
            <a:ext cx="3080271" cy="959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획득 가능 보상 내역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C59CC-AB11-4290-81EA-CF86083E81F4}"/>
              </a:ext>
            </a:extLst>
          </p:cNvPr>
          <p:cNvSpPr/>
          <p:nvPr/>
        </p:nvSpPr>
        <p:spPr>
          <a:xfrm>
            <a:off x="4159771" y="3124200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E18818-10B0-4CCC-BCDB-908871FF2FF8}"/>
              </a:ext>
            </a:extLst>
          </p:cNvPr>
          <p:cNvSpPr/>
          <p:nvPr/>
        </p:nvSpPr>
        <p:spPr>
          <a:xfrm>
            <a:off x="4159771" y="2717801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96163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플랫폼 분석</a:t>
            </a:r>
          </a:p>
        </p:txBody>
      </p:sp>
    </p:spTree>
    <p:extLst>
      <p:ext uri="{BB962C8B-B14F-4D97-AF65-F5344CB8AC3E}">
        <p14:creationId xmlns:p14="http://schemas.microsoft.com/office/powerpoint/2010/main" val="2764579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1">
            <a:extLst>
              <a:ext uri="{FF2B5EF4-FFF2-40B4-BE49-F238E27FC236}">
                <a16:creationId xmlns:a16="http://schemas.microsoft.com/office/drawing/2014/main" id="{A7010220-ECA3-4490-B1C1-CCE3892BD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38037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룸에 입장 또는 퇴장하기 전에 해당 보스의 대사를 통해 스토리를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보스들의 대사가 게임소개를 반영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스토리의 복선을 위해 의미 심장한 대사를 하나씩 남겨둠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 별 스토리를 가장 효과적으로 전달할 수 있는 방법이라 생각함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룸 마다 스토리를 전달할 경우 게임에 집중력을 침해 할 것이라 생각했다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스테이지 보스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2A9E0E1F-30A9-48D3-BE41-CC8BE43FDB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4341" y="0"/>
            <a:ext cx="1117704" cy="37725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C494-ABB2-4C48-83B8-3189D523B7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6E3A5C-AD77-46B9-A8E4-9B98D71EF3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8E03B-111A-4457-9E1E-AD7D24F26A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69C47B-3789-49C9-9472-05FD78710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E95D62-B01E-468B-82B9-269EBB730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튜토리얼 스토리보드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FBC3AB-0081-4750-A570-7C045A4008A6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28" name="그림 27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AB1C0F24-BF49-4DE3-8C40-B5D09D02F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41FB9C7-314A-47D7-9C69-A26097BCA83F}"/>
                </a:ext>
              </a:extLst>
            </p:cNvPr>
            <p:cNvSpPr/>
            <p:nvPr/>
          </p:nvSpPr>
          <p:spPr>
            <a:xfrm>
              <a:off x="3999080" y="212525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C1B21E9-A4ED-4E8A-A393-D7A9E09F50A4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39" name="사각형: 잘린 대각선 방향 모서리 38">
                <a:extLst>
                  <a:ext uri="{FF2B5EF4-FFF2-40B4-BE49-F238E27FC236}">
                    <a16:creationId xmlns:a16="http://schemas.microsoft.com/office/drawing/2014/main" id="{245523D9-CEAE-4E7D-BEDE-90720C6DAAF7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40" name="사각형: 잘린 대각선 방향 모서리 39">
                <a:extLst>
                  <a:ext uri="{FF2B5EF4-FFF2-40B4-BE49-F238E27FC236}">
                    <a16:creationId xmlns:a16="http://schemas.microsoft.com/office/drawing/2014/main" id="{0249AEA5-7389-4294-91E3-00F36C8928E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FC899AC-7DCB-4731-9DA9-DD33CB9AAF27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DC010E2-80F9-4A77-BA3E-11BAA1E1B513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00A5129-FD13-454F-BFD9-F07CA87D6CDC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3F11C38-9D0A-40D2-A0C6-02B9EDD9E951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38" name="말풍선: 타원형 37">
              <a:extLst>
                <a:ext uri="{FF2B5EF4-FFF2-40B4-BE49-F238E27FC236}">
                  <a16:creationId xmlns:a16="http://schemas.microsoft.com/office/drawing/2014/main" id="{797B624B-11CF-409C-86D7-A54DFA4D28D7}"/>
                </a:ext>
              </a:extLst>
            </p:cNvPr>
            <p:cNvSpPr/>
            <p:nvPr/>
          </p:nvSpPr>
          <p:spPr>
            <a:xfrm>
              <a:off x="2736761" y="1495719"/>
              <a:ext cx="1211493" cy="593812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661CE26-B952-4A62-817A-E143C6C2926F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6765E19-0DDD-4C0D-885D-54CAD29C7BA3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102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8AA72-E3E2-4E04-9186-1764BC33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67CC3-6EC1-4379-A81C-D625D8BCE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39C52-F76A-4B4B-8C1E-BAE2640AAD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BCEB8-030B-4681-A622-0F86CB31A2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60DF6C-726C-4B56-A6EA-AD1E0D34A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4225E-36AA-4AD8-B350-D5455DF696DE}"/>
              </a:ext>
            </a:extLst>
          </p:cNvPr>
          <p:cNvSpPr txBox="1"/>
          <p:nvPr/>
        </p:nvSpPr>
        <p:spPr>
          <a:xfrm>
            <a:off x="1619075" y="2483141"/>
            <a:ext cx="5947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/>
              <a:t>정리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5695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모티브 분석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7C2685A-08AB-4F7B-BAD7-6618BA938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443122"/>
              </p:ext>
            </p:extLst>
          </p:nvPr>
        </p:nvGraphicFramePr>
        <p:xfrm>
          <a:off x="292100" y="2998199"/>
          <a:ext cx="8582025" cy="248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27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2086983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625315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582BEF6-C5A5-4B65-BFD3-966CAB40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25" y="848568"/>
            <a:ext cx="4279900" cy="200893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5435" y="-609432"/>
            <a:ext cx="1527742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왼쪽 이미지는 꼭 필요한 이미지였을까</a:t>
            </a:r>
            <a:r>
              <a:rPr lang="en-US" altLang="ko-KR" dirty="0">
                <a:solidFill>
                  <a:srgbClr val="FF0000"/>
                </a:solidFill>
              </a:rPr>
              <a:t>? – </a:t>
            </a:r>
            <a:r>
              <a:rPr lang="ko-KR" altLang="en-US" dirty="0">
                <a:solidFill>
                  <a:srgbClr val="FF0000"/>
                </a:solidFill>
              </a:rPr>
              <a:t>관련 다른 </a:t>
            </a:r>
            <a:r>
              <a:rPr lang="en-US" altLang="ko-KR" dirty="0">
                <a:solidFill>
                  <a:srgbClr val="FF0000"/>
                </a:solidFill>
              </a:rPr>
              <a:t>gif </a:t>
            </a:r>
            <a:r>
              <a:rPr lang="ko-KR" altLang="en-US" dirty="0">
                <a:solidFill>
                  <a:srgbClr val="FF0000"/>
                </a:solidFill>
              </a:rPr>
              <a:t>자료를 찾아서 넣음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3F6013-D487-4C90-A2B5-AD8B59BC7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1" y="818161"/>
            <a:ext cx="3668187" cy="20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3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모티브 분석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E6C5A51B-8FB5-4DBA-BCC2-B2784CA977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917991"/>
              </p:ext>
            </p:extLst>
          </p:nvPr>
        </p:nvGraphicFramePr>
        <p:xfrm>
          <a:off x="292100" y="3230814"/>
          <a:ext cx="8582025" cy="226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42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1846229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844554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카타나</a:t>
                      </a:r>
                      <a:r>
                        <a:rPr lang="ko-KR" altLang="en-US" sz="1000" dirty="0"/>
                        <a:t> 제로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사이버 펑크 분위기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부드럽고 섬세한 도트 연출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박진감 넘치는 액션이 특징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진행하면 할 수 록 올라가는 난이도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시도의 제한이 없어 무한히 도전할 수 있는 게임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체력이라는 것이 따로 없고 적에게 한번 맞으면 그 자리에서 정리가 사망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스테이지를 다시 도전하게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선제 공격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회피를 통해 클리어 시 까지 공격을 받지 않도록 하는 것이 목표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적의 총알 공격을 타이밍에 맞춰 검을 휘두르는 것으로 튕겨 낼 수 있음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정리의 특수 효과와 함께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 내 동작들을 일시적으로 느리게 만들어 유저가 보다 원활하게 동작을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액션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핵 앤 슬래시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플랫포머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 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</a:t>
                      </a:r>
                      <a:r>
                        <a:rPr lang="ko-KR" altLang="en-US" sz="1000" dirty="0"/>
                        <a:t> 스토리</a:t>
                      </a:r>
                      <a:r>
                        <a:rPr lang="en-US" altLang="ko-KR" sz="1000" dirty="0"/>
                        <a:t>4.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스테이지 클리어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차별화 된 전투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25436" y="-609432"/>
            <a:ext cx="65266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시간을 느리게 진행 시키는 </a:t>
            </a:r>
            <a:r>
              <a:rPr lang="en-US" altLang="ko-KR" dirty="0">
                <a:solidFill>
                  <a:srgbClr val="FF0000"/>
                </a:solidFill>
              </a:rPr>
              <a:t>gif</a:t>
            </a:r>
            <a:r>
              <a:rPr lang="ko-KR" altLang="en-US" dirty="0">
                <a:solidFill>
                  <a:srgbClr val="FF0000"/>
                </a:solidFill>
              </a:rPr>
              <a:t>가 더 필요하다</a:t>
            </a:r>
            <a:r>
              <a:rPr lang="en-US" altLang="ko-KR" dirty="0">
                <a:solidFill>
                  <a:srgbClr val="FF0000"/>
                </a:solidFill>
              </a:rPr>
              <a:t>….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5C9A7D-DFA3-4608-BC47-58BDA4C87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7" y="755077"/>
            <a:ext cx="4229100" cy="2381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8BFA82-6BA0-4040-8DA0-3CF3D8EF2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85" y="755077"/>
            <a:ext cx="4331942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8AA72-E3E2-4E04-9186-1764BC33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67CC3-6EC1-4379-A81C-D625D8BCE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39C52-F76A-4B4B-8C1E-BAE2640AAD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BCEB8-030B-4681-A622-0F86CB31A2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60DF6C-726C-4B56-A6EA-AD1E0D34A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4225E-36AA-4AD8-B350-D5455DF696DE}"/>
              </a:ext>
            </a:extLst>
          </p:cNvPr>
          <p:cNvSpPr txBox="1"/>
          <p:nvPr/>
        </p:nvSpPr>
        <p:spPr>
          <a:xfrm>
            <a:off x="1619075" y="2483141"/>
            <a:ext cx="5947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/>
              <a:t>게임 개요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7442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EFA7A-096A-4CE4-B5FF-DBED3849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881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91BBF5-70D3-4E09-B859-00567AC2B3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C2236-2092-49E4-931E-7AAEA8C612A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381CAB-ECAE-4CE8-9536-3BDD2DD4EA0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A2AE0DD-C0B8-4A7E-B740-DDD7CBD1F2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C9AB74-679F-4B25-9511-D448A29D37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게임 컨셉 </a:t>
            </a:r>
            <a:r>
              <a:rPr lang="en-US" altLang="ko-KR" dirty="0"/>
              <a:t>/ </a:t>
            </a:r>
            <a:r>
              <a:rPr lang="ko-KR" altLang="en-US" dirty="0"/>
              <a:t>특징 </a:t>
            </a:r>
            <a:r>
              <a:rPr lang="en-US" altLang="ko-KR" dirty="0"/>
              <a:t>/ </a:t>
            </a:r>
            <a:r>
              <a:rPr lang="ko-KR" altLang="en-US" dirty="0"/>
              <a:t>의도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1BDBF05B-7366-4FF0-997B-027884C5C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44126"/>
              </p:ext>
            </p:extLst>
          </p:nvPr>
        </p:nvGraphicFramePr>
        <p:xfrm>
          <a:off x="292100" y="982798"/>
          <a:ext cx="8565098" cy="2345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9510">
                  <a:extLst>
                    <a:ext uri="{9D8B030D-6E8A-4147-A177-3AD203B41FA5}">
                      <a16:colId xmlns:a16="http://schemas.microsoft.com/office/drawing/2014/main" val="2287346238"/>
                    </a:ext>
                  </a:extLst>
                </a:gridCol>
                <a:gridCol w="773612">
                  <a:extLst>
                    <a:ext uri="{9D8B030D-6E8A-4147-A177-3AD203B41FA5}">
                      <a16:colId xmlns:a16="http://schemas.microsoft.com/office/drawing/2014/main" val="105392779"/>
                    </a:ext>
                  </a:extLst>
                </a:gridCol>
                <a:gridCol w="2023626">
                  <a:extLst>
                    <a:ext uri="{9D8B030D-6E8A-4147-A177-3AD203B41FA5}">
                      <a16:colId xmlns:a16="http://schemas.microsoft.com/office/drawing/2014/main" val="3890693747"/>
                    </a:ext>
                  </a:extLst>
                </a:gridCol>
                <a:gridCol w="877615">
                  <a:extLst>
                    <a:ext uri="{9D8B030D-6E8A-4147-A177-3AD203B41FA5}">
                      <a16:colId xmlns:a16="http://schemas.microsoft.com/office/drawing/2014/main" val="1671501860"/>
                    </a:ext>
                  </a:extLst>
                </a:gridCol>
                <a:gridCol w="1400735">
                  <a:extLst>
                    <a:ext uri="{9D8B030D-6E8A-4147-A177-3AD203B41FA5}">
                      <a16:colId xmlns:a16="http://schemas.microsoft.com/office/drawing/2014/main" val="3582451055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509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스팀펑트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470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0115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모바일 환경에 맞게 편하게 로그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장르 게임을 즐길 수 있도록  편의 기능을 지원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스테이지를 탐험하고 그것으로 점차 강해지는 정리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대 다수의 멋진 전투 액션을 유저가 경험하도록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545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95219"/>
                  </a:ext>
                </a:extLst>
              </a:tr>
            </a:tbl>
          </a:graphicData>
        </a:graphic>
      </p:graphicFrame>
      <p:pic>
        <p:nvPicPr>
          <p:cNvPr id="11" name="그림 10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099E89EC-F906-4C4E-9379-D89294ABE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0" y="1212355"/>
            <a:ext cx="3333173" cy="1933517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D327A84-4F28-4272-8E41-DC7A37FCD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18068"/>
              </p:ext>
            </p:extLst>
          </p:nvPr>
        </p:nvGraphicFramePr>
        <p:xfrm>
          <a:off x="297011" y="3328362"/>
          <a:ext cx="8559800" cy="1766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800">
                  <a:extLst>
                    <a:ext uri="{9D8B030D-6E8A-4147-A177-3AD203B41FA5}">
                      <a16:colId xmlns:a16="http://schemas.microsoft.com/office/drawing/2014/main" val="441676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 싱글 플레이를 반복적으로 했을 때 지루함을 일부 상쇠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복고풍 그래픽으로 개발의 난이도 감소와 기존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메니아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유저와 과거 향수를 찾는 유저를 타겟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적의 공격 패턴을 회피하고 빈틈을 노리는 전략적 즐거움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8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그로 얻는 피드백과 제화를 통해 부족한 부분을 유저가 스스로 채워가는 방식의 플레이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3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227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74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5FCD8-0645-4EB1-99C4-F50ED75D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1437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A879E-AD87-41BD-A70D-7EB528CD29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72D7F-8FE3-48EA-90BA-DDBA0B0061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-573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916FA5-1872-4A26-94A2-5B7A23E6CD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74430C-73CD-4AB7-A615-17C13844C6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4DA1EE6-E0C0-45AD-BD58-6C63ECA65A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특징 요소 </a:t>
            </a:r>
            <a:r>
              <a:rPr lang="en-US" altLang="ko-KR" dirty="0"/>
              <a:t>&amp; </a:t>
            </a:r>
            <a:r>
              <a:rPr lang="ko-KR" altLang="en-US" dirty="0"/>
              <a:t>세계관 설정 </a:t>
            </a:r>
            <a:r>
              <a:rPr lang="en-US" altLang="ko-KR" dirty="0"/>
              <a:t>_ </a:t>
            </a:r>
            <a:r>
              <a:rPr lang="ko-KR" altLang="en-US" dirty="0"/>
              <a:t>시놉시스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6AB086F0-1C90-4750-AD5D-1AAE29797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692303"/>
              </p:ext>
            </p:extLst>
          </p:nvPr>
        </p:nvGraphicFramePr>
        <p:xfrm>
          <a:off x="292101" y="1147274"/>
          <a:ext cx="85820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894">
                  <a:extLst>
                    <a:ext uri="{9D8B030D-6E8A-4147-A177-3AD203B41FA5}">
                      <a16:colId xmlns:a16="http://schemas.microsoft.com/office/drawing/2014/main" val="433467797"/>
                    </a:ext>
                  </a:extLst>
                </a:gridCol>
                <a:gridCol w="7974130">
                  <a:extLst>
                    <a:ext uri="{9D8B030D-6E8A-4147-A177-3AD203B41FA5}">
                      <a16:colId xmlns:a16="http://schemas.microsoft.com/office/drawing/2014/main" val="23968959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부활한 유저가 사망했던 룸에 입장하면 이전에 자신이 사망했던 플레이를 보여 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6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146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22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459531"/>
                  </a:ext>
                </a:extLst>
              </a:tr>
            </a:tbl>
          </a:graphicData>
        </a:graphic>
      </p:graphicFrame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3B358BD1-A868-41D8-88F1-9CF49C37C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752462"/>
              </p:ext>
            </p:extLst>
          </p:nvPr>
        </p:nvGraphicFramePr>
        <p:xfrm>
          <a:off x="292099" y="3001474"/>
          <a:ext cx="8559799" cy="202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799">
                  <a:extLst>
                    <a:ext uri="{9D8B030D-6E8A-4147-A177-3AD203B41FA5}">
                      <a16:colId xmlns:a16="http://schemas.microsoft.com/office/drawing/2014/main" val="795752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시놉시스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5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과거의 시간대에서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파괴해 미래를 바꾸기로 함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14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24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5FCD8-0645-4EB1-99C4-F50ED75D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1437" y="0"/>
            <a:ext cx="1117704" cy="37725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A879E-AD87-41BD-A70D-7EB528CD29B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72D7F-8FE3-48EA-90BA-DDBA0B0061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533" y="-573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916FA5-1872-4A26-94A2-5B7A23E6CD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74430C-73CD-4AB7-A615-17C13844C6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4DA1EE6-E0C0-45AD-BD58-6C63ECA65A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세계관 설정 </a:t>
            </a:r>
            <a:r>
              <a:rPr lang="en-US" altLang="ko-KR" dirty="0"/>
              <a:t>_ </a:t>
            </a:r>
            <a:r>
              <a:rPr lang="ko-KR" altLang="en-US" dirty="0"/>
              <a:t>캐릭터 소개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90F8D89D-2C1F-481C-994C-562427F8E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002648"/>
              </p:ext>
            </p:extLst>
          </p:nvPr>
        </p:nvGraphicFramePr>
        <p:xfrm>
          <a:off x="292099" y="1044575"/>
          <a:ext cx="8582025" cy="4068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748530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 사이보그 군인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과거의 박사의 도움으로 시공간을 조종하는 특수 장치를 장착하게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군인이기 때문에 무기를 자유자제로 다룰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다양한 무기를 자유자제로 사용하는 것에 대한 개연성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실험 중에 우연히 주인공을 불러오게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매우 심각한 손상을 입은 주인공의 신체를 수리해주게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유저를 도와주는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유저의 정리가 사망 이후 다시 살아 올 수 있는 이유가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이후 스토리의 흑막으로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실험을 통해 각자의 신체를 개조함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플레이어가 보스를 하나씩 클리어 해가면서 변화하는 세상을 보여줌으로 게임에 몰입하게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4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1763</TotalTime>
  <Words>2992</Words>
  <Application>Microsoft Office PowerPoint</Application>
  <PresentationFormat>화면 슬라이드 쇼(16:10)</PresentationFormat>
  <Paragraphs>633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Malgun Gothic</vt:lpstr>
      <vt:lpstr>Arial</vt:lpstr>
      <vt:lpstr>Calibri</vt:lpstr>
      <vt:lpstr>Calibri Light</vt:lpstr>
      <vt:lpstr>Office 테마</vt:lpstr>
      <vt:lpstr>디자인 사용자 지정</vt:lpstr>
      <vt:lpstr>기초_개요</vt:lpstr>
      <vt:lpstr>PowerPoint 프레젠테이션</vt:lpstr>
      <vt:lpstr>분석자료</vt:lpstr>
      <vt:lpstr>분석자료</vt:lpstr>
      <vt:lpstr>분석자료</vt:lpstr>
      <vt:lpstr>PowerPoint 프레젠테이션</vt:lpstr>
      <vt:lpstr>개요</vt:lpstr>
      <vt:lpstr>게임소개</vt:lpstr>
      <vt:lpstr>게임소개</vt:lpstr>
      <vt:lpstr>게임소개</vt:lpstr>
      <vt:lpstr>정리</vt:lpstr>
      <vt:lpstr>정리</vt:lpstr>
      <vt:lpstr>정리</vt:lpstr>
      <vt:lpstr>PowerPoint 프레젠테이션</vt:lpstr>
      <vt:lpstr>개요</vt:lpstr>
      <vt:lpstr>개요</vt:lpstr>
      <vt:lpstr>개요</vt:lpstr>
      <vt:lpstr>개요</vt:lpstr>
      <vt:lpstr>개요</vt:lpstr>
      <vt:lpstr>개요</vt:lpstr>
      <vt:lpstr>개요</vt:lpstr>
      <vt:lpstr>개요</vt:lpstr>
      <vt:lpstr>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103</cp:revision>
  <dcterms:created xsi:type="dcterms:W3CDTF">2019-10-07T05:13:37Z</dcterms:created>
  <dcterms:modified xsi:type="dcterms:W3CDTF">2019-10-09T20:03:06Z</dcterms:modified>
</cp:coreProperties>
</file>